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ags/tag31.xml" ContentType="application/vnd.openxmlformats-officedocument.presentationml.tags+xml"/>
  <Override PartName="/ppt/notesSlides/notesSlide1.xml" ContentType="application/vnd.openxmlformats-officedocument.presentationml.notesSlide+xml"/>
  <Override PartName="/ppt/tags/tag32.xml" ContentType="application/vnd.openxmlformats-officedocument.presentationml.tags+xml"/>
  <Override PartName="/ppt/notesSlides/notesSlide2.xml" ContentType="application/vnd.openxmlformats-officedocument.presentationml.notesSlide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notesSlides/notesSlide4.xml" ContentType="application/vnd.openxmlformats-officedocument.presentationml.notesSlide+xml"/>
  <Override PartName="/ppt/tags/tag35.xml" ContentType="application/vnd.openxmlformats-officedocument.presentationml.tags+xml"/>
  <Override PartName="/ppt/notesSlides/notesSlide5.xml" ContentType="application/vnd.openxmlformats-officedocument.presentationml.notesSlide+xml"/>
  <Override PartName="/ppt/tags/tag36.xml" ContentType="application/vnd.openxmlformats-officedocument.presentationml.tags+xml"/>
  <Override PartName="/ppt/notesSlides/notesSlide6.xml" ContentType="application/vnd.openxmlformats-officedocument.presentationml.notesSlide+xml"/>
  <Override PartName="/ppt/tags/tag37.xml" ContentType="application/vnd.openxmlformats-officedocument.presentationml.tags+xml"/>
  <Override PartName="/ppt/notesSlides/notesSlide7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8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9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10.xml" ContentType="application/vnd.openxmlformats-officedocument.presentationml.notesSlide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2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notesSlides/notesSlide1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43"/>
  </p:notesMasterIdLst>
  <p:sldIdLst>
    <p:sldId id="267" r:id="rId5"/>
    <p:sldId id="269" r:id="rId6"/>
    <p:sldId id="329" r:id="rId7"/>
    <p:sldId id="330" r:id="rId8"/>
    <p:sldId id="327" r:id="rId9"/>
    <p:sldId id="328" r:id="rId10"/>
    <p:sldId id="331" r:id="rId11"/>
    <p:sldId id="320" r:id="rId12"/>
    <p:sldId id="321" r:id="rId13"/>
    <p:sldId id="270" r:id="rId14"/>
    <p:sldId id="324" r:id="rId15"/>
    <p:sldId id="271" r:id="rId16"/>
    <p:sldId id="283" r:id="rId17"/>
    <p:sldId id="319" r:id="rId18"/>
    <p:sldId id="272" r:id="rId19"/>
    <p:sldId id="297" r:id="rId20"/>
    <p:sldId id="285" r:id="rId21"/>
    <p:sldId id="332" r:id="rId22"/>
    <p:sldId id="335" r:id="rId23"/>
    <p:sldId id="333" r:id="rId24"/>
    <p:sldId id="338" r:id="rId25"/>
    <p:sldId id="339" r:id="rId26"/>
    <p:sldId id="341" r:id="rId27"/>
    <p:sldId id="345" r:id="rId28"/>
    <p:sldId id="343" r:id="rId29"/>
    <p:sldId id="344" r:id="rId30"/>
    <p:sldId id="351" r:id="rId31"/>
    <p:sldId id="352" r:id="rId32"/>
    <p:sldId id="350" r:id="rId33"/>
    <p:sldId id="347" r:id="rId34"/>
    <p:sldId id="348" r:id="rId35"/>
    <p:sldId id="349" r:id="rId36"/>
    <p:sldId id="354" r:id="rId37"/>
    <p:sldId id="273" r:id="rId38"/>
    <p:sldId id="286" r:id="rId39"/>
    <p:sldId id="318" r:id="rId40"/>
    <p:sldId id="342" r:id="rId41"/>
    <p:sldId id="316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A55"/>
    <a:srgbClr val="D2D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8B9974-481E-49C8-B6F9-E8D2248492CD}" v="563" dt="2023-06-27T15:06:25.056"/>
  </p1510:revLst>
</p1510:revInfo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0" autoAdjust="0"/>
    <p:restoredTop sz="90314" autoAdjust="0"/>
  </p:normalViewPr>
  <p:slideViewPr>
    <p:cSldViewPr snapToGrid="0">
      <p:cViewPr varScale="1">
        <p:scale>
          <a:sx n="103" d="100"/>
          <a:sy n="103" d="100"/>
        </p:scale>
        <p:origin x="3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FE6B-ACE2-45F5-8B09-0A230D11F74C}" type="datetimeFigureOut">
              <a:rPr lang="de-DE" smtClean="0"/>
              <a:t>29.06.2023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215B1-5AE8-449F-8BBB-AF3B75A2FE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97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Hey, </a:t>
            </a:r>
            <a:r>
              <a:rPr lang="de-DE" dirty="0" err="1"/>
              <a:t>everyone</a:t>
            </a:r>
            <a:r>
              <a:rPr lang="de-DE" dirty="0"/>
              <a:t>! </a:t>
            </a:r>
            <a:r>
              <a:rPr lang="de-DE" dirty="0" err="1"/>
              <a:t>Thanks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. </a:t>
            </a:r>
            <a:r>
              <a:rPr lang="de-DE" dirty="0" err="1"/>
              <a:t>I‘m</a:t>
            </a:r>
            <a:r>
              <a:rPr lang="de-DE" dirty="0"/>
              <a:t> Luiza </a:t>
            </a:r>
            <a:r>
              <a:rPr lang="de-DE" dirty="0" err="1"/>
              <a:t>as</a:t>
            </a:r>
            <a:r>
              <a:rPr lang="de-DE" dirty="0"/>
              <a:t> I </a:t>
            </a:r>
            <a:r>
              <a:rPr lang="de-DE" dirty="0" err="1"/>
              <a:t>think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all </a:t>
            </a:r>
            <a:r>
              <a:rPr lang="de-DE" dirty="0" err="1"/>
              <a:t>know</a:t>
            </a:r>
            <a:r>
              <a:rPr lang="de-DE" dirty="0"/>
              <a:t>, and I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living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in Germany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a </a:t>
            </a:r>
            <a:r>
              <a:rPr lang="de-DE" dirty="0" err="1"/>
              <a:t>year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. </a:t>
            </a:r>
            <a:br>
              <a:rPr lang="de-DE" dirty="0"/>
            </a:br>
            <a:br>
              <a:rPr lang="de-DE" dirty="0"/>
            </a:br>
            <a:r>
              <a:rPr lang="de-DE" dirty="0"/>
              <a:t>Working at IPT, I </a:t>
            </a:r>
            <a:r>
              <a:rPr lang="de-DE" dirty="0" err="1"/>
              <a:t>had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opportunity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delve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amazing</a:t>
            </a:r>
            <a:r>
              <a:rPr lang="de-DE" dirty="0"/>
              <a:t> </a:t>
            </a:r>
            <a:r>
              <a:rPr lang="de-DE" dirty="0" err="1"/>
              <a:t>projects</a:t>
            </a:r>
            <a:r>
              <a:rPr lang="de-DE" dirty="0"/>
              <a:t> and </a:t>
            </a:r>
            <a:r>
              <a:rPr lang="de-DE" dirty="0" err="1"/>
              <a:t>the</a:t>
            </a:r>
            <a:r>
              <a:rPr lang="de-DE" dirty="0"/>
              <a:t> 5G.NAMICO, </a:t>
            </a:r>
            <a:r>
              <a:rPr lang="de-DE" dirty="0" err="1"/>
              <a:t>especifically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validation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remote-</a:t>
            </a:r>
            <a:r>
              <a:rPr lang="de-DE" dirty="0" err="1"/>
              <a:t>contol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construction</a:t>
            </a:r>
            <a:r>
              <a:rPr lang="de-DE" dirty="0"/>
              <a:t> and </a:t>
            </a:r>
            <a:r>
              <a:rPr lang="de-DE" dirty="0" err="1"/>
              <a:t>mining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in 5G,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. </a:t>
            </a:r>
            <a:br>
              <a:rPr lang="de-DE" dirty="0"/>
            </a:br>
            <a:br>
              <a:rPr lang="de-DE" dirty="0"/>
            </a:br>
            <a:r>
              <a:rPr lang="de-DE" dirty="0" err="1"/>
              <a:t>I‘d</a:t>
            </a:r>
            <a:r>
              <a:rPr lang="de-DE" dirty="0"/>
              <a:t> like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extend</a:t>
            </a:r>
            <a:r>
              <a:rPr lang="de-DE" dirty="0"/>
              <a:t> a </a:t>
            </a:r>
            <a:r>
              <a:rPr lang="de-DE" dirty="0" err="1"/>
              <a:t>special</a:t>
            </a:r>
            <a:r>
              <a:rPr lang="de-DE" dirty="0"/>
              <a:t> </a:t>
            </a:r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</a:t>
            </a:r>
            <a:r>
              <a:rPr lang="de-DE" dirty="0" err="1"/>
              <a:t>board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being</a:t>
            </a:r>
            <a:r>
              <a:rPr lang="de-DE" dirty="0"/>
              <a:t>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and </a:t>
            </a:r>
            <a:r>
              <a:rPr lang="de-DE" dirty="0" err="1"/>
              <a:t>accepting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invitation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participate</a:t>
            </a:r>
            <a:r>
              <a:rPr lang="de-DE" dirty="0"/>
              <a:t> </a:t>
            </a:r>
            <a:r>
              <a:rPr lang="de-DE" dirty="0" err="1"/>
              <a:t>today</a:t>
            </a:r>
            <a:r>
              <a:rPr lang="de-DE" dirty="0"/>
              <a:t>, and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my</a:t>
            </a:r>
            <a:r>
              <a:rPr lang="de-DE" dirty="0"/>
              <a:t> </a:t>
            </a:r>
            <a:r>
              <a:rPr lang="de-DE" dirty="0" err="1"/>
              <a:t>supervisors</a:t>
            </a:r>
            <a:r>
              <a:rPr lang="de-DE" dirty="0"/>
              <a:t>: </a:t>
            </a:r>
            <a:r>
              <a:rPr lang="de-DE" dirty="0" err="1"/>
              <a:t>Aninha</a:t>
            </a:r>
            <a:r>
              <a:rPr lang="de-DE" dirty="0"/>
              <a:t> and Sarah,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support </a:t>
            </a:r>
            <a:r>
              <a:rPr lang="de-DE" dirty="0" err="1"/>
              <a:t>througout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whole</a:t>
            </a:r>
            <a:r>
              <a:rPr lang="de-DE" dirty="0"/>
              <a:t> </a:t>
            </a:r>
            <a:r>
              <a:rPr lang="de-DE" dirty="0" err="1"/>
              <a:t>journey</a:t>
            </a:r>
            <a:r>
              <a:rPr lang="de-DE" dirty="0"/>
              <a:t>. And </a:t>
            </a:r>
            <a:r>
              <a:rPr lang="de-DE" dirty="0" err="1"/>
              <a:t>now</a:t>
            </a:r>
            <a:r>
              <a:rPr lang="de-DE" dirty="0"/>
              <a:t>,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07644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273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4526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4969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674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First,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official</a:t>
            </a:r>
            <a:r>
              <a:rPr lang="de-DE" dirty="0"/>
              <a:t> </a:t>
            </a:r>
            <a:r>
              <a:rPr lang="de-DE" dirty="0" err="1"/>
              <a:t>document</a:t>
            </a:r>
            <a:r>
              <a:rPr lang="de-DE" dirty="0"/>
              <a:t> and </a:t>
            </a:r>
            <a:r>
              <a:rPr lang="de-DE" dirty="0" err="1"/>
              <a:t>it</a:t>
            </a:r>
            <a:r>
              <a:rPr lang="de-DE" dirty="0"/>
              <a:t> will follow </a:t>
            </a:r>
            <a:r>
              <a:rPr lang="de-DE" dirty="0" err="1"/>
              <a:t>basically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same </a:t>
            </a:r>
            <a:r>
              <a:rPr lang="de-DE" dirty="0" err="1"/>
              <a:t>structure</a:t>
            </a:r>
            <a:r>
              <a:rPr lang="de-DE" dirty="0"/>
              <a:t>. </a:t>
            </a:r>
            <a:r>
              <a:rPr lang="de-DE" dirty="0" err="1"/>
              <a:t>We‘ll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an </a:t>
            </a:r>
            <a:r>
              <a:rPr lang="de-DE" dirty="0" err="1"/>
              <a:t>introduction</a:t>
            </a:r>
            <a:r>
              <a:rPr lang="de-DE" dirty="0"/>
              <a:t>, so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current</a:t>
            </a:r>
            <a:r>
              <a:rPr lang="de-DE" dirty="0"/>
              <a:t> </a:t>
            </a:r>
            <a:r>
              <a:rPr lang="de-DE" dirty="0" err="1"/>
              <a:t>state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evolution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5G and </a:t>
            </a:r>
            <a:r>
              <a:rPr lang="de-DE" dirty="0" err="1"/>
              <a:t>wireless</a:t>
            </a:r>
            <a:r>
              <a:rPr lang="de-DE" dirty="0"/>
              <a:t> </a:t>
            </a:r>
            <a:r>
              <a:rPr lang="de-DE" dirty="0" err="1"/>
              <a:t>communication</a:t>
            </a:r>
            <a:r>
              <a:rPr lang="de-DE" dirty="0"/>
              <a:t>, and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5G.NAMICO </a:t>
            </a:r>
            <a:r>
              <a:rPr lang="de-DE" dirty="0" err="1"/>
              <a:t>project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7062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After </a:t>
            </a:r>
            <a:r>
              <a:rPr lang="de-DE" dirty="0" err="1"/>
              <a:t>that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, so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programmed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and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expect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02231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provide</a:t>
            </a:r>
            <a:r>
              <a:rPr lang="de-DE" dirty="0"/>
              <a:t> a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and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concepts</a:t>
            </a:r>
            <a:r>
              <a:rPr lang="de-DE" dirty="0"/>
              <a:t>, so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everyone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and follow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I‘m</a:t>
            </a:r>
            <a:r>
              <a:rPr lang="de-DE" dirty="0"/>
              <a:t> </a:t>
            </a:r>
            <a:r>
              <a:rPr lang="de-DE" dirty="0" err="1"/>
              <a:t>saying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90242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Most </a:t>
            </a:r>
            <a:r>
              <a:rPr lang="de-DE" dirty="0" err="1"/>
              <a:t>importantly</a:t>
            </a:r>
            <a:r>
              <a:rPr lang="de-DE" dirty="0"/>
              <a:t>,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come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measurement</a:t>
            </a:r>
            <a:r>
              <a:rPr lang="de-DE" dirty="0"/>
              <a:t> </a:t>
            </a:r>
            <a:r>
              <a:rPr lang="de-DE" dirty="0" err="1"/>
              <a:t>section</a:t>
            </a:r>
            <a:r>
              <a:rPr lang="de-DE" dirty="0"/>
              <a:t>. Here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let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was </a:t>
            </a:r>
            <a:r>
              <a:rPr lang="de-DE" dirty="0" err="1"/>
              <a:t>done</a:t>
            </a:r>
            <a:r>
              <a:rPr lang="de-DE" dirty="0"/>
              <a:t>,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kind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tests</a:t>
            </a:r>
            <a:r>
              <a:rPr lang="de-DE" dirty="0"/>
              <a:t>, </a:t>
            </a:r>
            <a:r>
              <a:rPr lang="de-DE" dirty="0" err="1"/>
              <a:t>measurements</a:t>
            </a:r>
            <a:r>
              <a:rPr lang="de-DE" dirty="0"/>
              <a:t>, </a:t>
            </a:r>
            <a:r>
              <a:rPr lang="de-DE" dirty="0" err="1"/>
              <a:t>results</a:t>
            </a:r>
            <a:r>
              <a:rPr lang="de-DE" dirty="0"/>
              <a:t> and all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analysis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performed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42302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By </a:t>
            </a:r>
            <a:r>
              <a:rPr lang="de-DE" dirty="0" err="1"/>
              <a:t>the</a:t>
            </a:r>
            <a:r>
              <a:rPr lang="de-DE" dirty="0"/>
              <a:t> end, </a:t>
            </a:r>
            <a:r>
              <a:rPr lang="de-DE" dirty="0" err="1"/>
              <a:t>I‘ll</a:t>
            </a:r>
            <a:r>
              <a:rPr lang="de-DE" dirty="0"/>
              <a:t> </a:t>
            </a:r>
            <a:r>
              <a:rPr lang="de-DE" dirty="0" err="1"/>
              <a:t>wrap</a:t>
            </a:r>
            <a:r>
              <a:rPr lang="de-DE" dirty="0"/>
              <a:t> </a:t>
            </a:r>
            <a:r>
              <a:rPr lang="de-DE" dirty="0" err="1"/>
              <a:t>everything</a:t>
            </a:r>
            <a:r>
              <a:rPr lang="de-DE" dirty="0"/>
              <a:t> </a:t>
            </a:r>
            <a:r>
              <a:rPr lang="de-DE" dirty="0" err="1"/>
              <a:t>up</a:t>
            </a:r>
            <a:r>
              <a:rPr lang="de-DE" dirty="0"/>
              <a:t>, </a:t>
            </a:r>
            <a:r>
              <a:rPr lang="de-DE" dirty="0" err="1"/>
              <a:t>present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conclusion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, and bring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steps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studies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00847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Well, I </a:t>
            </a:r>
            <a:r>
              <a:rPr lang="de-DE" dirty="0" err="1"/>
              <a:t>gave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a ton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information</a:t>
            </a:r>
            <a:r>
              <a:rPr lang="de-DE" dirty="0"/>
              <a:t> </a:t>
            </a:r>
            <a:r>
              <a:rPr lang="de-DE" dirty="0" err="1"/>
              <a:t>now</a:t>
            </a:r>
            <a:r>
              <a:rPr lang="de-DE" dirty="0"/>
              <a:t>, but </a:t>
            </a:r>
            <a:r>
              <a:rPr lang="de-DE" dirty="0" err="1"/>
              <a:t>let‘s</a:t>
            </a:r>
            <a:r>
              <a:rPr lang="de-DE" dirty="0"/>
              <a:t> </a:t>
            </a:r>
            <a:r>
              <a:rPr lang="de-DE" dirty="0" err="1"/>
              <a:t>start</a:t>
            </a:r>
            <a:r>
              <a:rPr lang="de-DE" dirty="0"/>
              <a:t> slow </a:t>
            </a:r>
            <a:r>
              <a:rPr lang="de-DE" dirty="0" err="1"/>
              <a:t>step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step</a:t>
            </a:r>
            <a:r>
              <a:rPr lang="de-DE" dirty="0"/>
              <a:t>,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beginning</a:t>
            </a:r>
            <a:r>
              <a:rPr lang="de-DE" dirty="0"/>
              <a:t>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23282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639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Network </a:t>
            </a:r>
            <a:r>
              <a:rPr lang="de-DE" dirty="0" err="1"/>
              <a:t>slicing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68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3B3FD87-3BE4-47E1-31CE-572A0523AE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80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008DD45B-2F66-8590-7385-CCE57B3A1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6" name="ipt_rgb_modul_send_de">
            <a:extLst>
              <a:ext uri="{FF2B5EF4-FFF2-40B4-BE49-F238E27FC236}">
                <a16:creationId xmlns:a16="http://schemas.microsoft.com/office/drawing/2014/main" id="{843119EE-4D42-6126-3BEA-78FA1E697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86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81800" cy="445293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432A0-F513-4930-BCD5-B4BD00DAAE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BCA922-E6D6-4853-BE81-53B0DD11C95A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28DD29-2A8B-4A4D-A7BC-8DCCFF5043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0E97B0-79E4-4EE2-931A-53B30FA470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0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48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75705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100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Headline, </a:t>
            </a:r>
            <a:r>
              <a:rPr lang="de-DE"/>
              <a:t>Frutiger Bd </a:t>
            </a:r>
            <a:r>
              <a:rPr lang="de-DE" dirty="0"/>
              <a:t>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err="1"/>
              <a:t>Com</a:t>
            </a:r>
            <a:r>
              <a:rPr lang="de-DE"/>
              <a:t> Lt </a:t>
            </a:r>
            <a:r>
              <a:rPr lang="de-DE" dirty="0"/>
              <a:t>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C7DF2-26E3-41FC-BBA4-D04F3C8A789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98B6779-D470-418B-A2F6-ADB72D8AC99A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DDE9E-9713-44C6-8C76-61BAF975C2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C6CE5-B69A-4AFB-BE84-FD1E0C29228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46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827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355B916-F5BD-44FA-A46A-0DDC6C436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78"/>
          <a:stretch/>
        </p:blipFill>
        <p:spPr>
          <a:xfrm>
            <a:off x="1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B9307-B714-4F6E-A2FC-68DD27444F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F24F4D-C744-4C72-8C3B-7AA8FCE186FB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0E546C-CA1A-4085-B98B-53E34E1FDA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5CE55-FB14-4252-8735-FF4916096C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2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16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6B89D7C3-6348-44ED-84FD-9C88687DD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10278"/>
          <a:stretch/>
        </p:blipFill>
        <p:spPr>
          <a:xfrm>
            <a:off x="0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065BA7-85F8-4EE9-B742-24693D51D8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4823FE6-EF28-4DD6-8EAF-6393554C2F9B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A42444-18F6-4DEB-8F09-69EB8CDC5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9E246-7B08-4017-9C02-690D308761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22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186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2B98C0-CD3B-4858-9EBF-1ABA8A5F48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A2DA5F-35A5-485A-830E-590B0FBCEAFB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9339C1-56D0-4552-B568-77AAE6F881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5B5A5E-5260-4ADB-9A78-B7522733BF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09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208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9BFEDD4-0A61-4DAA-847E-5542C0836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C97856-E56E-4A7B-9E6B-645BE57712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DBFCB38-B327-453F-9454-75FB517D41D3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7E4E3-ED26-4131-9FAE-8897857FA6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BAB7EBF-0F2E-4271-97C4-6F0AE76E65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7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2123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DA72C-07CE-4657-8099-B172E870DC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06E1B93-E3F9-4401-B9B5-D218F6FA43E0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D38EC9-DDD7-4F50-82AB-C2270DB30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64EA96-4C0A-4998-B81C-3BACDCEA4A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2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>
          <p15:clr>
            <a:srgbClr val="FBAE40"/>
          </p15:clr>
        </p15:guide>
        <p15:guide id="4" pos="1890">
          <p15:clr>
            <a:srgbClr val="FBAE40"/>
          </p15:clr>
        </p15:guide>
        <p15:guide id="5" pos="5541">
          <p15:clr>
            <a:srgbClr val="FBAE40"/>
          </p15:clr>
        </p15:guide>
        <p15:guide id="6" pos="579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053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33CE2A8B-DF0C-4ED8-B188-C82210FB6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FAEF65E-2013-4B54-9E56-910C87DFAA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6275388" y="1"/>
            <a:ext cx="5916612" cy="6153149"/>
          </a:xfrm>
          <a:custGeom>
            <a:avLst/>
            <a:gdLst>
              <a:gd name="connsiteX0" fmla="*/ 0 w 5916612"/>
              <a:gd name="connsiteY0" fmla="*/ 0 h 6156325"/>
              <a:gd name="connsiteX1" fmla="*/ 5916612 w 5916612"/>
              <a:gd name="connsiteY1" fmla="*/ 0 h 6156325"/>
              <a:gd name="connsiteX2" fmla="*/ 5916612 w 5916612"/>
              <a:gd name="connsiteY2" fmla="*/ 6156325 h 6156325"/>
              <a:gd name="connsiteX3" fmla="*/ 0 w 5916612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612" h="6156325">
                <a:moveTo>
                  <a:pt x="0" y="0"/>
                </a:moveTo>
                <a:lnTo>
                  <a:pt x="5916612" y="0"/>
                </a:lnTo>
                <a:lnTo>
                  <a:pt x="5916612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2C48D-A93F-4C6A-B03C-EBD08B60F1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00F5E9B-0DA3-4924-820C-42C4A6ADA0E5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EA1B9-B24B-4D57-B058-B115ADC06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81B2-9C61-4882-AD01-A0C987D5BE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07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93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D3ED57BE-37A9-4D96-8E88-2396C1186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4C1AFAD-5D62-4BBC-A0F2-D7498EBFA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8220075" y="1"/>
            <a:ext cx="3971925" cy="6153149"/>
          </a:xfrm>
          <a:custGeom>
            <a:avLst/>
            <a:gdLst>
              <a:gd name="connsiteX0" fmla="*/ 0 w 3971925"/>
              <a:gd name="connsiteY0" fmla="*/ 0 h 6156325"/>
              <a:gd name="connsiteX1" fmla="*/ 3971925 w 3971925"/>
              <a:gd name="connsiteY1" fmla="*/ 0 h 6156325"/>
              <a:gd name="connsiteX2" fmla="*/ 3971925 w 3971925"/>
              <a:gd name="connsiteY2" fmla="*/ 6156325 h 6156325"/>
              <a:gd name="connsiteX3" fmla="*/ 0 w 3971925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6156325">
                <a:moveTo>
                  <a:pt x="0" y="0"/>
                </a:moveTo>
                <a:lnTo>
                  <a:pt x="3971925" y="0"/>
                </a:lnTo>
                <a:lnTo>
                  <a:pt x="3971925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1C435-BE97-4ADF-8F14-C82E03EE035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881D91-0AE1-418E-8DDE-B30114E938EE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A69639-E1C4-4FDB-A492-46962B10A5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9FAE-D08C-4661-B176-A0EAA14283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19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1440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80799-6CA8-4E79-B6A8-7CEC7DE6B3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2EB70F-A68D-4022-9A90-1BD9E1F24CD0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FD07C3-3AC8-443B-9A9C-69C1442938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B76B4-FD05-4521-A9B8-94DCF2391F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504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BA6D9D7-6F89-F152-ED2B-EA1AC68AE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BA0086AB-07D6-B8A6-0226-F0C5B169B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13613186-AF6E-C880-F818-53FC6E7C0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48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D40944-3B70-422E-9A83-B06079C22C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EAE544-C4AF-42DB-BAE7-B441396FF2CB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9EBAA3-4CD5-4D80-A5ED-62A7BAE0A9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632C5-2A5E-486C-A005-3993C40F7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75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B3F52-3132-4FCE-9245-400432785E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603BC-959D-498A-AFB1-A4098BEE234D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7D269B-861C-4C29-9AA1-AC9F6193EF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AD6CBFC-7EA8-4A59-ADD7-332586C36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7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C554D4-061E-46C5-92EC-EDBF599AFD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5665FF-FC6A-41CB-A579-FD12C9A123FB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750D2F-7AC5-4879-8C19-DDC98EDCDE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7D65A9-86C3-4B8F-8904-153D2F8CAF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93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8934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3744">
                <a:srgbClr val="00779A">
                  <a:lumMod val="100000"/>
                </a:srgbClr>
              </a:gs>
              <a:gs pos="0">
                <a:srgbClr val="014A6B"/>
              </a:gs>
              <a:gs pos="75000">
                <a:srgbClr val="4DC7D2">
                  <a:lumMod val="90000"/>
                  <a:lumOff val="10000"/>
                </a:srgbClr>
              </a:gs>
              <a:gs pos="100000">
                <a:srgbClr val="04B1AA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—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95CE19-2635-48CD-86C5-A6711E8F240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54C5216-E07E-410D-A429-83EADA43FDAE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87410-0067-43D6-9FB8-E4A3CFE662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4A690-2DD5-436A-A09D-218E639343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98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9F7FF-9FD8-4FC6-AE77-A349B0ACD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3060F8-5D20-497E-9AAB-512DDB8C88FF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B70818-BA9A-4A9E-BB42-894CD16E6F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8D05E3-CD28-43C1-A7F2-3AD6FBD49D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39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82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8D4B216-A5F7-4214-889D-75DD098C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9"/>
          <a:stretch/>
        </p:blipFill>
        <p:spPr>
          <a:xfrm>
            <a:off x="1" y="-4763"/>
            <a:ext cx="12192000" cy="6157913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47DF70-C076-4A26-9F94-6FA1181DF1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292229-9EF2-4BE6-8732-2CC7993750B5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784F8B-F977-42FC-A651-A02A01C602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0083F-34CE-4BF0-AB01-7CCA0176F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569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093205C-381E-B23F-7CED-97C6BAF8C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00CF2F51-E108-3DCF-5A98-B8EEA06C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F495169C-66A1-C664-5345-492879864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6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03CE0E6-D2CB-8F7D-2D73-1B892D53D2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F45E2172-884D-91C9-EBCA-4F9CC1E44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DE03A2CC-C2EB-7737-527F-27CE21705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5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460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233E68D-B08D-4763-8344-832492442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/>
              <a:t>Straße XY</a:t>
            </a:r>
            <a:endParaRPr lang="pt-BR" dirty="0"/>
          </a:p>
          <a:p>
            <a:pPr lvl="3"/>
            <a:r>
              <a:rPr lang="pt-BR"/>
              <a:t>12345 Stadt</a:t>
            </a:r>
            <a:endParaRPr lang="pt-BR" dirty="0"/>
          </a:p>
          <a:p>
            <a:pPr lvl="3"/>
            <a:r>
              <a:rPr lang="pt-BR" dirty="0"/>
              <a:t>www.fraunhofer.de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35BE6470-9C7A-097F-C1C2-97EA2CE43E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847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9F17E90D-0C11-4C1A-9AB0-99DFB3D05F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Vielen Dank für Ihre Aufmerksamkeit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AB77215F-59DD-021C-E6F2-2BE17AE05A1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A4280D6-A5BE-D0CE-7123-4985CFCB2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3340524"/>
            <a:ext cx="5916612" cy="264435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D48891FB-7DF3-434C-A89C-1C0F561E8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00CAD09F-6C9B-29D0-8334-9F518F3BC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9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53347-D192-CF15-AF7C-A7B824B6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B6D9D-D14F-6F0B-15CD-701D211B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ADBA-65A7-430F-9E95-38065201AF0F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34CAF-152F-3B97-818C-C4E6B2FF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Fraunhofer IPT/WZL der RWTH Aachen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DAD453-0B98-6149-61DC-D7F04093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23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70E0995-97EA-17A3-E1FF-8B5B23CDF0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BB57CBBB-642A-4B44-EDFC-D36A435EB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29EED71F-2C5E-65E3-3FF9-8E8DDCE76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4D52719-2CCA-3CA0-0966-7E8085137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03515"/>
            <a:ext cx="7824783" cy="250238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DDF5A445-C742-DDE7-216E-0D205EAB3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9A0D0D7B-8053-34CD-7FF4-FEF34495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51D26F3-DA5D-848E-BD64-E6BEC990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3429000"/>
          </a:xfrm>
          <a:custGeom>
            <a:avLst/>
            <a:gdLst>
              <a:gd name="connsiteX0" fmla="*/ 9192575 w 12192000"/>
              <a:gd name="connsiteY0" fmla="*/ 1492250 h 3429000"/>
              <a:gd name="connsiteX1" fmla="*/ 9192575 w 12192000"/>
              <a:gd name="connsiteY1" fmla="*/ 1947650 h 3429000"/>
              <a:gd name="connsiteX2" fmla="*/ 11712575 w 12192000"/>
              <a:gd name="connsiteY2" fmla="*/ 1947650 h 3429000"/>
              <a:gd name="connsiteX3" fmla="*/ 11712575 w 12192000"/>
              <a:gd name="connsiteY3" fmla="*/ 1492250 h 3429000"/>
              <a:gd name="connsiteX4" fmla="*/ 9192575 w 12192000"/>
              <a:gd name="connsiteY4" fmla="*/ 476250 h 3429000"/>
              <a:gd name="connsiteX5" fmla="*/ 9192575 w 12192000"/>
              <a:gd name="connsiteY5" fmla="*/ 1392238 h 3429000"/>
              <a:gd name="connsiteX6" fmla="*/ 11712575 w 12192000"/>
              <a:gd name="connsiteY6" fmla="*/ 1392238 h 3429000"/>
              <a:gd name="connsiteX7" fmla="*/ 11712575 w 12192000"/>
              <a:gd name="connsiteY7" fmla="*/ 476250 h 3429000"/>
              <a:gd name="connsiteX8" fmla="*/ 0 w 12192000"/>
              <a:gd name="connsiteY8" fmla="*/ 0 h 3429000"/>
              <a:gd name="connsiteX9" fmla="*/ 12192000 w 12192000"/>
              <a:gd name="connsiteY9" fmla="*/ 0 h 3429000"/>
              <a:gd name="connsiteX10" fmla="*/ 12192000 w 12192000"/>
              <a:gd name="connsiteY10" fmla="*/ 3429000 h 3429000"/>
              <a:gd name="connsiteX11" fmla="*/ 0 w 12192000"/>
              <a:gd name="connsiteY11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429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266910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BF3246D3-445A-44F7-9456-5301421C8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B18BE424-593F-A928-3BFA-54D19B2DC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6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21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CA74BF2-60AE-432D-B809-6CE549DEA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04BAA954-E144-938A-40A8-2E93110B5E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166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1CDBC4F6-986A-4A45-A632-2613DCB199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5745FC80-4C7B-CB74-55C2-061B422858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3C81C46-CC1D-1798-CF35-B24016A3A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153149"/>
          </a:xfrm>
          <a:custGeom>
            <a:avLst/>
            <a:gdLst>
              <a:gd name="connsiteX0" fmla="*/ 485774 w 12192000"/>
              <a:gd name="connsiteY0" fmla="*/ 1504949 h 6153149"/>
              <a:gd name="connsiteX1" fmla="*/ 485774 w 12192000"/>
              <a:gd name="connsiteY1" fmla="*/ 1957174 h 6153149"/>
              <a:gd name="connsiteX2" fmla="*/ 3005774 w 12192000"/>
              <a:gd name="connsiteY2" fmla="*/ 1957174 h 6153149"/>
              <a:gd name="connsiteX3" fmla="*/ 3005774 w 12192000"/>
              <a:gd name="connsiteY3" fmla="*/ 1504949 h 6153149"/>
              <a:gd name="connsiteX4" fmla="*/ 481947 w 12192000"/>
              <a:gd name="connsiteY4" fmla="*/ 485775 h 6153149"/>
              <a:gd name="connsiteX5" fmla="*/ 481947 w 12192000"/>
              <a:gd name="connsiteY5" fmla="*/ 1401033 h 6153149"/>
              <a:gd name="connsiteX6" fmla="*/ 3001947 w 12192000"/>
              <a:gd name="connsiteY6" fmla="*/ 1401033 h 6153149"/>
              <a:gd name="connsiteX7" fmla="*/ 3001947 w 12192000"/>
              <a:gd name="connsiteY7" fmla="*/ 485775 h 6153149"/>
              <a:gd name="connsiteX8" fmla="*/ 0 w 12192000"/>
              <a:gd name="connsiteY8" fmla="*/ 0 h 6153149"/>
              <a:gd name="connsiteX9" fmla="*/ 12192000 w 12192000"/>
              <a:gd name="connsiteY9" fmla="*/ 0 h 6153149"/>
              <a:gd name="connsiteX10" fmla="*/ 12192000 w 12192000"/>
              <a:gd name="connsiteY10" fmla="*/ 6153149 h 6153149"/>
              <a:gd name="connsiteX11" fmla="*/ 0 w 12192000"/>
              <a:gd name="connsiteY11" fmla="*/ 6153149 h 61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153149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53149"/>
                </a:lnTo>
                <a:lnTo>
                  <a:pt x="0" y="615314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BA1D15-0475-4B03-86A1-56C3D9C630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04E553-B0CF-417B-829A-CC6F4C4FE026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6ECF15-13D4-44C4-B713-BCD347A79F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BA688-BE97-41EF-8F34-A1FF74ABCB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3" name="ipt_rgb_modul_send_de">
            <a:extLst>
              <a:ext uri="{FF2B5EF4-FFF2-40B4-BE49-F238E27FC236}">
                <a16:creationId xmlns:a16="http://schemas.microsoft.com/office/drawing/2014/main" id="{77EA7D2B-65DE-53D5-635C-2F52BF5FB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2D1080A5-C474-BD4B-CA6E-1D78A0A36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7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509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3" imgW="344" imgH="345" progId="TCLayout.ActiveDocument.1">
                  <p:embed/>
                </p:oleObj>
              </mc:Choice>
              <mc:Fallback>
                <p:oleObj name="think-cell Folie" r:id="rId3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507918F-B2AA-4A76-81D6-4E27E906E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Headline, Frutiger LT Com Bd, 24 pt, Kapiteltrenner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09947" y="6455836"/>
            <a:ext cx="864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B997AFF-605B-4F8A-B4F7-626613F71041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IPT/WZL der RWTH Aachen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6006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800" b="1">
                <a:latin typeface="+mj-lt"/>
              </a:rPr>
              <a:t> </a:t>
            </a:r>
            <a:endParaRPr lang="en-US" sz="800" b="1" dirty="0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ED91C-7E81-4D59-8D3D-748F3728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843" y="6455835"/>
            <a:ext cx="408932" cy="123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4CF01-6D6F-4B29-B924-0F3D1CED79B9}"/>
              </a:ext>
            </a:extLst>
          </p:cNvPr>
          <p:cNvSpPr txBox="1"/>
          <p:nvPr userDrawn="1"/>
        </p:nvSpPr>
        <p:spPr>
          <a:xfrm>
            <a:off x="479425" y="6455836"/>
            <a:ext cx="232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800"/>
              <a:t>Seite</a:t>
            </a:r>
            <a:endParaRPr lang="de-DE" sz="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F81563-C6CD-CBCA-7DE4-45CD8FC094B9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029" y="6336000"/>
            <a:ext cx="1746394" cy="2434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461CCF-1FEC-EA46-8A87-09F35048752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800" y="6336000"/>
            <a:ext cx="1404000" cy="3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3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377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8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0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6.xml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8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emf"/><Relationship Id="rId9" Type="http://schemas.openxmlformats.org/officeDocument/2006/relationships/image" Target="../media/image1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9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9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7" Type="http://schemas.openxmlformats.org/officeDocument/2006/relationships/image" Target="../media/image3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6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6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unchainedrobotics.de/produkte/roboter/mobile-roboter/amr/innok-robotics-induros" TargetMode="External"/><Relationship Id="rId3" Type="http://schemas.openxmlformats.org/officeDocument/2006/relationships/hyperlink" Target="https://www.amazon.de/BrosTrend-WiFi-USB-Adapter-5dBi-Antennen/dp/B09TKG3NMY" TargetMode="External"/><Relationship Id="rId7" Type="http://schemas.openxmlformats.org/officeDocument/2006/relationships/hyperlink" Target="https://asia.doosanequipment.com/en/technology-innovation/conceptx/overview" TargetMode="External"/><Relationship Id="rId2" Type="http://schemas.openxmlformats.org/officeDocument/2006/relationships/hyperlink" Target="https://www.reichelt.de/de/de/industrial-lte-router-gps-wlan-mil-ur75l04eugw-p305569.html?PROVID=2788&amp;gclid=Cj0KCQjw7uSkBhDGARIsAMCZNJvWoT-urakJsYe6tfXxCDCSm-GmOzcUW50V3z2GZaSs34gNheodVIQaAv8jEALw_wcB&amp;&amp;r=1" TargetMode="External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www.brokk.com/us/product/brokk-170/" TargetMode="External"/><Relationship Id="rId11" Type="http://schemas.openxmlformats.org/officeDocument/2006/relationships/image" Target="../media/image8.gif"/><Relationship Id="rId5" Type="http://schemas.openxmlformats.org/officeDocument/2006/relationships/hyperlink" Target="https://www.tandfonline.com/doi/full/10.1080/25726668.2020.1838110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store-images.s-microsoft.com/image/apps.9320.35167414-deb9-46bd-9f5c-d7e7c7a10e98.80b6f7f2-3ecd-476c-936a-651f46b8f318.3ce34282-1278-40b3-8ee0-64a6ed676320" TargetMode="External"/><Relationship Id="rId9" Type="http://schemas.openxmlformats.org/officeDocument/2006/relationships/hyperlink" Target="https://5g-industry-campus.com/infrastructure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6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7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2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8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9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4B23A4EC-E6FD-4AAF-90B4-44785B1F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4B23A4EC-E6FD-4AAF-90B4-44785B1F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9A6212-948B-4F5F-9BEF-32E508328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198" y="1999174"/>
            <a:ext cx="7418002" cy="3256982"/>
          </a:xfrm>
        </p:spPr>
        <p:txBody>
          <a:bodyPr/>
          <a:lstStyle/>
          <a:p>
            <a:pPr lvl="0"/>
            <a:r>
              <a:rPr lang="de-DE" dirty="0"/>
              <a:t>Luiza Souza Sim</a:t>
            </a:r>
            <a:r>
              <a:rPr lang="pt-BR" dirty="0"/>
              <a:t>ões</a:t>
            </a:r>
            <a:endParaRPr lang="de-DE" dirty="0"/>
          </a:p>
          <a:p>
            <a:pPr lvl="1"/>
            <a:r>
              <a:rPr lang="de-DE" dirty="0"/>
              <a:t>—</a:t>
            </a:r>
            <a:endParaRPr lang="de-DE" sz="1000" dirty="0"/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Validation of remote-control use cases for construction and mining robots via 5G</a:t>
            </a:r>
          </a:p>
          <a:p>
            <a:pPr lvl="0"/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—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0"/>
            <a:r>
              <a:rPr lang="pt-BR" dirty="0"/>
              <a:t>Supervisor: Profa. Dra. Ana Isabela Araújo Cunha </a:t>
            </a:r>
          </a:p>
          <a:p>
            <a:pPr lvl="0"/>
            <a:r>
              <a:rPr lang="pt-BR" dirty="0"/>
              <a:t>Co-supervisor: M.Sc. Sarah Schmitt</a:t>
            </a:r>
            <a:endParaRPr lang="de-DE" dirty="0"/>
          </a:p>
        </p:txBody>
      </p:sp>
      <p:pic>
        <p:nvPicPr>
          <p:cNvPr id="102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</a:p>
        </p:txBody>
      </p:sp>
      <p:sp>
        <p:nvSpPr>
          <p:cNvPr id="2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2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595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16490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406265"/>
          </a:xfrm>
        </p:spPr>
        <p:txBody>
          <a:bodyPr/>
          <a:lstStyle/>
          <a:p>
            <a:r>
              <a:rPr lang="de-DE" dirty="0"/>
              <a:t>Definition of the Study Problem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Key objectives</a:t>
            </a:r>
            <a:endParaRPr lang="en-US" dirty="0">
              <a:solidFill>
                <a:srgbClr val="669D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59B6D-DB71-0E9F-9288-483996F79F28}"/>
              </a:ext>
            </a:extLst>
          </p:cNvPr>
          <p:cNvSpPr/>
          <p:nvPr/>
        </p:nvSpPr>
        <p:spPr>
          <a:xfrm>
            <a:off x="447675" y="1628800"/>
            <a:ext cx="11264900" cy="4202618"/>
          </a:xfrm>
          <a:prstGeom prst="rect">
            <a:avLst/>
          </a:prstGeom>
          <a:noFill/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B4B5AA3-346F-79FF-5CC1-3BB9DF3005C7}"/>
              </a:ext>
            </a:extLst>
          </p:cNvPr>
          <p:cNvSpPr/>
          <p:nvPr/>
        </p:nvSpPr>
        <p:spPr>
          <a:xfrm>
            <a:off x="44905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0 w 2681464"/>
              <a:gd name="connsiteY5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080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6000" tIns="0" rIns="646530" bIns="3600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Conduct a bibliographic review of existing works on the subject.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FA602B-117A-000D-ADD3-BD20BD556D56}"/>
              </a:ext>
            </a:extLst>
          </p:cNvPr>
          <p:cNvSpPr/>
          <p:nvPr/>
        </p:nvSpPr>
        <p:spPr>
          <a:xfrm>
            <a:off x="25954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Create and plan a setup for 5G applications in the Construction and Mining sections.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58FD0F-D7EB-EE65-E030-A9634B35F8F2}"/>
              </a:ext>
            </a:extLst>
          </p:cNvPr>
          <p:cNvSpPr/>
          <p:nvPr/>
        </p:nvSpPr>
        <p:spPr>
          <a:xfrm>
            <a:off x="4741956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80293" tIns="0" rIns="629893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Set up a test plan to assess the 5G network performance and suitability (measurement methods).</a:t>
            </a:r>
            <a:endParaRPr lang="en-US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7C35A8-6BF3-3061-E94B-417F0C4863C5}"/>
              </a:ext>
            </a:extLst>
          </p:cNvPr>
          <p:cNvSpPr/>
          <p:nvPr/>
        </p:nvSpPr>
        <p:spPr>
          <a:xfrm>
            <a:off x="68888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16293" tIns="288000" rIns="629893" bIns="35560" numCol="1" spcCol="1270" anchor="ctr" anchorCtr="0">
            <a:noAutofit/>
          </a:bodyPr>
          <a:lstStyle/>
          <a:p>
            <a:pPr marL="0" lvl="0" indent="0" algn="l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solidFill>
                  <a:schemeClr val="bg1"/>
                </a:solidFill>
              </a:rPr>
              <a:t>Write a detailed description of the Use Cases and Network Setup. </a:t>
            </a:r>
            <a:endParaRPr lang="en-US" sz="1400" kern="1200" dirty="0"/>
          </a:p>
          <a:p>
            <a:pPr marL="180000" lvl="1" indent="-180000" algn="l" defTabSz="62230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</a:pPr>
            <a:endParaRPr lang="en-US" sz="1400" kern="12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4DAF27-7D52-AA2A-5F51-51B39A35D29D}"/>
              </a:ext>
            </a:extLst>
          </p:cNvPr>
          <p:cNvSpPr/>
          <p:nvPr/>
        </p:nvSpPr>
        <p:spPr>
          <a:xfrm>
            <a:off x="903111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Validate the work and data extracted in different scenarios</a:t>
            </a:r>
            <a:endParaRPr lang="en-US" sz="1400" b="0" kern="1200" dirty="0"/>
          </a:p>
        </p:txBody>
      </p:sp>
      <p:pic>
        <p:nvPicPr>
          <p:cNvPr id="2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7CB948-837B-4BC4-E10A-525EDA6B5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7B394404-7AFA-6CC9-8906-315C29B1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ußzeilenplatzhalter 3">
            <a:extLst>
              <a:ext uri="{FF2B5EF4-FFF2-40B4-BE49-F238E27FC236}">
                <a16:creationId xmlns:a16="http://schemas.microsoft.com/office/drawing/2014/main" id="{6CF21A96-DBC1-9D7E-D418-1738575F10A0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34" name="Datumsplatzhalter 2">
            <a:extLst>
              <a:ext uri="{FF2B5EF4-FFF2-40B4-BE49-F238E27FC236}">
                <a16:creationId xmlns:a16="http://schemas.microsoft.com/office/drawing/2014/main" id="{FD6E245B-CDA8-D475-AB7B-1048A50DD236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5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58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60185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1856BD-7911-43A4-1494-652D8A843F18}"/>
              </a:ext>
            </a:extLst>
          </p:cNvPr>
          <p:cNvGrpSpPr/>
          <p:nvPr/>
        </p:nvGrpSpPr>
        <p:grpSpPr>
          <a:xfrm>
            <a:off x="477838" y="1699724"/>
            <a:ext cx="5438775" cy="1152000"/>
            <a:chOff x="477838" y="1700213"/>
            <a:chExt cx="5438775" cy="1152000"/>
          </a:xfrm>
        </p:grpSpPr>
        <p:sp>
          <p:nvSpPr>
            <p:cNvPr id="19" name="Freihandform: Form 39">
              <a:extLst>
                <a:ext uri="{FF2B5EF4-FFF2-40B4-BE49-F238E27FC236}">
                  <a16:creationId xmlns:a16="http://schemas.microsoft.com/office/drawing/2014/main" id="{C0EF50FB-947C-E5FE-769A-6D8E6673C2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Pfeil: Fünfeck 30">
              <a:extLst>
                <a:ext uri="{FF2B5EF4-FFF2-40B4-BE49-F238E27FC236}">
                  <a16:creationId xmlns:a16="http://schemas.microsoft.com/office/drawing/2014/main" id="{B3234278-DC2F-211D-B0F9-CCCF5C59F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Google Shape;7762;p147">
              <a:extLst>
                <a:ext uri="{FF2B5EF4-FFF2-40B4-BE49-F238E27FC236}">
                  <a16:creationId xmlns:a16="http://schemas.microsoft.com/office/drawing/2014/main" id="{D1A09F48-90D7-34F0-796B-177AC9B7577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1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Google Shape;7766;p147">
              <a:extLst>
                <a:ext uri="{FF2B5EF4-FFF2-40B4-BE49-F238E27FC236}">
                  <a16:creationId xmlns:a16="http://schemas.microsoft.com/office/drawing/2014/main" id="{895F00AC-98BC-EEEF-A776-162FBB61F8E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uRLLC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Ultra-Reliable Low Latency Communications</a:t>
              </a:r>
              <a:endParaRPr lang="de-DE" sz="1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669DB2"/>
                </a:solidFill>
              </a:rPr>
              <a:t>Important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concepts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13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947AD8C-B92F-71CD-B2D6-98834B5A2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2A0E8450-9A85-50DB-3434-AFFA83C3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854D5650-FFA8-8F1A-2D1B-8A97D919E66F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C4B27C07-5C61-2BBA-B88C-FE736E46727F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AD1E58-797C-1AD1-CBE3-9FCD08C02320}"/>
              </a:ext>
            </a:extLst>
          </p:cNvPr>
          <p:cNvGrpSpPr/>
          <p:nvPr/>
        </p:nvGrpSpPr>
        <p:grpSpPr>
          <a:xfrm>
            <a:off x="6422036" y="1895762"/>
            <a:ext cx="5246412" cy="3638460"/>
            <a:chOff x="6422036" y="1895762"/>
            <a:chExt cx="5246412" cy="3638460"/>
          </a:xfrm>
        </p:grpSpPr>
        <p:pic>
          <p:nvPicPr>
            <p:cNvPr id="12" name="Picture 11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3E591369-D97A-FDB7-6A92-35062D45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9"/>
            <a:stretch/>
          </p:blipFill>
          <p:spPr>
            <a:xfrm>
              <a:off x="6422036" y="1895762"/>
              <a:ext cx="5246412" cy="31342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808243-6BE6-3D7E-CA7A-619DBD6F4990}"/>
                </a:ext>
              </a:extLst>
            </p:cNvPr>
            <p:cNvSpPr txBox="1"/>
            <p:nvPr/>
          </p:nvSpPr>
          <p:spPr>
            <a:xfrm>
              <a:off x="6808669" y="5164890"/>
              <a:ext cx="4473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5G features and its applications [Image]. In: 3GPP. Available at: https://fuenf-g.de/2019/09/26/die-schrittmacher-von-5g/##. Accessed on June 22, 2023.</a:t>
              </a:r>
              <a:endParaRPr lang="de-DE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1F6AA-62BE-1286-28B0-626ABA3FF92A}"/>
              </a:ext>
            </a:extLst>
          </p:cNvPr>
          <p:cNvGrpSpPr/>
          <p:nvPr/>
        </p:nvGrpSpPr>
        <p:grpSpPr>
          <a:xfrm>
            <a:off x="477838" y="3077688"/>
            <a:ext cx="5438775" cy="1152000"/>
            <a:chOff x="477838" y="1700213"/>
            <a:chExt cx="5438775" cy="1152000"/>
          </a:xfrm>
        </p:grpSpPr>
        <p:sp>
          <p:nvSpPr>
            <p:cNvPr id="3" name="Freihandform: Form 39">
              <a:extLst>
                <a:ext uri="{FF2B5EF4-FFF2-40B4-BE49-F238E27FC236}">
                  <a16:creationId xmlns:a16="http://schemas.microsoft.com/office/drawing/2014/main" id="{3469412B-FC9B-8C3B-C7CA-DF517FA1019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Pfeil: Fünfeck 30">
              <a:extLst>
                <a:ext uri="{FF2B5EF4-FFF2-40B4-BE49-F238E27FC236}">
                  <a16:creationId xmlns:a16="http://schemas.microsoft.com/office/drawing/2014/main" id="{3A1AAB89-29A6-5940-76C6-5D4EB0369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Google Shape;7762;p147">
              <a:extLst>
                <a:ext uri="{FF2B5EF4-FFF2-40B4-BE49-F238E27FC236}">
                  <a16:creationId xmlns:a16="http://schemas.microsoft.com/office/drawing/2014/main" id="{2C39E891-DB4A-E1E5-9C07-B421B0B674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2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Google Shape;7766;p147">
              <a:extLst>
                <a:ext uri="{FF2B5EF4-FFF2-40B4-BE49-F238E27FC236}">
                  <a16:creationId xmlns:a16="http://schemas.microsoft.com/office/drawing/2014/main" id="{958BF731-DFB1-0271-AC13-F961224182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eMBB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Enhanced Mobile Broadband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2A021-77DF-C3A6-7C74-43077867A64B}"/>
              </a:ext>
            </a:extLst>
          </p:cNvPr>
          <p:cNvGrpSpPr/>
          <p:nvPr/>
        </p:nvGrpSpPr>
        <p:grpSpPr>
          <a:xfrm>
            <a:off x="477838" y="4454043"/>
            <a:ext cx="5438775" cy="1152000"/>
            <a:chOff x="477838" y="1700213"/>
            <a:chExt cx="5438775" cy="1152000"/>
          </a:xfrm>
        </p:grpSpPr>
        <p:sp>
          <p:nvSpPr>
            <p:cNvPr id="35" name="Freihandform: Form 39">
              <a:extLst>
                <a:ext uri="{FF2B5EF4-FFF2-40B4-BE49-F238E27FC236}">
                  <a16:creationId xmlns:a16="http://schemas.microsoft.com/office/drawing/2014/main" id="{C2AFD9EA-613F-BB14-92E1-A3150DAD961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Pfeil: Fünfeck 30">
              <a:extLst>
                <a:ext uri="{FF2B5EF4-FFF2-40B4-BE49-F238E27FC236}">
                  <a16:creationId xmlns:a16="http://schemas.microsoft.com/office/drawing/2014/main" id="{CE481464-7F08-915A-3AFF-7243FF5DB5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Google Shape;7762;p147">
              <a:extLst>
                <a:ext uri="{FF2B5EF4-FFF2-40B4-BE49-F238E27FC236}">
                  <a16:creationId xmlns:a16="http://schemas.microsoft.com/office/drawing/2014/main" id="{56FE79B4-B616-5284-A4DD-9BBC0D9C2C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pt-BR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3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Google Shape;7766;p147">
              <a:extLst>
                <a:ext uri="{FF2B5EF4-FFF2-40B4-BE49-F238E27FC236}">
                  <a16:creationId xmlns:a16="http://schemas.microsoft.com/office/drawing/2014/main" id="{AE8A45BA-6746-BFF4-130D-8E4068A856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mMTC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Massive </a:t>
              </a: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Machine</a:t>
              </a: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 Type Communications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7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Use Cases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47D4E7-6442-1BB6-743C-65D12A327234}"/>
              </a:ext>
            </a:extLst>
          </p:cNvPr>
          <p:cNvGrpSpPr/>
          <p:nvPr/>
        </p:nvGrpSpPr>
        <p:grpSpPr>
          <a:xfrm>
            <a:off x="1402769" y="1661266"/>
            <a:ext cx="10246404" cy="4238324"/>
            <a:chOff x="1402769" y="1661266"/>
            <a:chExt cx="10246404" cy="4238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9A8CBB-6FE0-4987-4F56-DD34ECF684A2}"/>
                </a:ext>
              </a:extLst>
            </p:cNvPr>
            <p:cNvGrpSpPr/>
            <p:nvPr/>
          </p:nvGrpSpPr>
          <p:grpSpPr>
            <a:xfrm>
              <a:off x="1402769" y="1661266"/>
              <a:ext cx="9386461" cy="3985263"/>
              <a:chOff x="1402769" y="1661266"/>
              <a:chExt cx="9386461" cy="3985263"/>
            </a:xfrm>
          </p:grpSpPr>
          <p:sp>
            <p:nvSpPr>
              <p:cNvPr id="11" name="Eingekerbter Richtungspfeil 15">
                <a:extLst>
                  <a:ext uri="{FF2B5EF4-FFF2-40B4-BE49-F238E27FC236}">
                    <a16:creationId xmlns:a16="http://schemas.microsoft.com/office/drawing/2014/main" id="{64CF0349-2CF2-4543-B081-3FD4396A0D1F}"/>
                  </a:ext>
                </a:extLst>
              </p:cNvPr>
              <p:cNvSpPr/>
              <p:nvPr/>
            </p:nvSpPr>
            <p:spPr bwMode="gray">
              <a:xfrm flipH="1">
                <a:off x="2173947" y="3184269"/>
                <a:ext cx="7214348" cy="1613677"/>
              </a:xfrm>
              <a:prstGeom prst="chevron">
                <a:avLst>
                  <a:gd name="adj" fmla="val 22932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432000" tIns="144000" rIns="0" bIns="0" numCol="2" rtlCol="0" anchor="b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Collect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information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Basis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for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decision-making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Improve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efficiency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Higher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productivity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and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sustainability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Safer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work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envirenments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Accident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prevention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Reduce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unplanned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maintainance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Progress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monitoring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cxnSp>
            <p:nvCxnSpPr>
              <p:cNvPr id="15" name="Elbow Connector 5">
                <a:extLst>
                  <a:ext uri="{FF2B5EF4-FFF2-40B4-BE49-F238E27FC236}">
                    <a16:creationId xmlns:a16="http://schemas.microsoft.com/office/drawing/2014/main" id="{472DAF35-D4FC-45DB-A428-234AEF51AA6B}"/>
                  </a:ext>
                </a:extLst>
              </p:cNvPr>
              <p:cNvCxnSpPr/>
              <p:nvPr/>
            </p:nvCxnSpPr>
            <p:spPr bwMode="gray">
              <a:xfrm flipH="1">
                <a:off x="9862709" y="2526049"/>
                <a:ext cx="340742" cy="1731022"/>
              </a:xfrm>
              <a:prstGeom prst="bentConnector3">
                <a:avLst>
                  <a:gd name="adj1" fmla="val -66385"/>
                </a:avLst>
              </a:prstGeom>
              <a:solidFill>
                <a:schemeClr val="tx2"/>
              </a:solid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Eingekerbter Richtungspfeil 36">
                <a:extLst>
                  <a:ext uri="{FF2B5EF4-FFF2-40B4-BE49-F238E27FC236}">
                    <a16:creationId xmlns:a16="http://schemas.microsoft.com/office/drawing/2014/main" id="{F147AA27-0FFE-49AE-A9B3-EBD92B782020}"/>
                  </a:ext>
                </a:extLst>
              </p:cNvPr>
              <p:cNvSpPr/>
              <p:nvPr/>
            </p:nvSpPr>
            <p:spPr bwMode="gray">
              <a:xfrm>
                <a:off x="2470115" y="166904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Real-time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condition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monitoring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Eingekerbter Richtungspfeil 36">
                <a:extLst>
                  <a:ext uri="{FF2B5EF4-FFF2-40B4-BE49-F238E27FC236}">
                    <a16:creationId xmlns:a16="http://schemas.microsoft.com/office/drawing/2014/main" id="{89917CC9-3FE5-43C7-988E-FDEE001640FB}"/>
                  </a:ext>
                </a:extLst>
              </p:cNvPr>
              <p:cNvSpPr/>
              <p:nvPr/>
            </p:nvSpPr>
            <p:spPr bwMode="gray">
              <a:xfrm>
                <a:off x="4887063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Health and safety at worksites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sp>
            <p:nvSpPr>
              <p:cNvPr id="18" name="Eingekerbter Richtungspfeil 36">
                <a:extLst>
                  <a:ext uri="{FF2B5EF4-FFF2-40B4-BE49-F238E27FC236}">
                    <a16:creationId xmlns:a16="http://schemas.microsoft.com/office/drawing/2014/main" id="{45239726-BA25-4DEA-B5F9-CF6342E13234}"/>
                  </a:ext>
                </a:extLst>
              </p:cNvPr>
              <p:cNvSpPr/>
              <p:nvPr/>
            </p:nvSpPr>
            <p:spPr bwMode="gray">
              <a:xfrm>
                <a:off x="7304011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Autonomous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machinery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57ABD2-2F04-0342-2AC3-B8DA8D67B33C}"/>
                  </a:ext>
                </a:extLst>
              </p:cNvPr>
              <p:cNvSpPr txBox="1"/>
              <p:nvPr/>
            </p:nvSpPr>
            <p:spPr>
              <a:xfrm>
                <a:off x="1402769" y="5184864"/>
                <a:ext cx="93864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“In 1995–2005, up to 90% of fatal mining accidents were equipment related, while maintenance is responsible for 41% of a mine’s equipment costs. […] Studies say 70% of machine-specific malfunctions could be prevented by collecting and analyzing the machine's data.”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E155B4-55EC-7561-DAA3-8C8EF426408A}"/>
                </a:ext>
              </a:extLst>
            </p:cNvPr>
            <p:cNvSpPr txBox="1"/>
            <p:nvPr/>
          </p:nvSpPr>
          <p:spPr>
            <a:xfrm>
              <a:off x="2607916" y="5653369"/>
              <a:ext cx="90412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- ERICSSON. Connected Mining: A Guide to smart mining transformation with private cellular technology. 2020</a:t>
              </a:r>
              <a:endPara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67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77124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42724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763F7281-E82C-4852-8CAA-8A3A74EAA72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763F7281-E82C-4852-8CAA-8A3A74EAA72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el 5">
            <a:extLst>
              <a:ext uri="{FF2B5EF4-FFF2-40B4-BE49-F238E27FC236}">
                <a16:creationId xmlns:a16="http://schemas.microsoft.com/office/drawing/2014/main" id="{5E4388A6-93FF-4571-952B-B35508AF3E8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</p:spPr>
        <p:txBody>
          <a:bodyPr vert="horz"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669DB2"/>
                </a:solidFill>
              </a:rPr>
              <a:t>Expected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results</a:t>
            </a:r>
            <a:endParaRPr lang="en-US" dirty="0"/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36F9272B-2D3E-4CD3-A407-423E3C53CE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5477981"/>
              </p:ext>
            </p:extLst>
          </p:nvPr>
        </p:nvGraphicFramePr>
        <p:xfrm>
          <a:off x="2745942" y="1310606"/>
          <a:ext cx="6700115" cy="4531980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319165">
                  <a:extLst>
                    <a:ext uri="{9D8B030D-6E8A-4147-A177-3AD203B41FA5}">
                      <a16:colId xmlns:a16="http://schemas.microsoft.com/office/drawing/2014/main" val="23668486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86461628"/>
                    </a:ext>
                  </a:extLst>
                </a:gridCol>
                <a:gridCol w="1982195">
                  <a:extLst>
                    <a:ext uri="{9D8B030D-6E8A-4147-A177-3AD203B41FA5}">
                      <a16:colId xmlns:a16="http://schemas.microsoft.com/office/drawing/2014/main" val="9625805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123565184"/>
                    </a:ext>
                  </a:extLst>
                </a:gridCol>
                <a:gridCol w="1982195">
                  <a:extLst>
                    <a:ext uri="{9D8B030D-6E8A-4147-A177-3AD203B41FA5}">
                      <a16:colId xmlns:a16="http://schemas.microsoft.com/office/drawing/2014/main" val="893677228"/>
                    </a:ext>
                  </a:extLst>
                </a:gridCol>
              </a:tblGrid>
              <a:tr h="272102">
                <a:tc gridSpan="5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kern="1200" dirty="0">
                          <a:solidFill>
                            <a:schemeClr val="accent2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Expected Latency and Data Rate Requirements.</a:t>
                      </a: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200" b="0" i="0" kern="1200" dirty="0">
                        <a:solidFill>
                          <a:schemeClr val="accent2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L="0" marR="0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2141210"/>
                  </a:ext>
                </a:extLst>
              </a:tr>
              <a:tr h="430846">
                <a:tc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200" b="1" i="0" kern="1200" dirty="0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Device</a:t>
                      </a:r>
                    </a:p>
                  </a:txBody>
                  <a:tcPr marL="0"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de-DE" sz="1200" dirty="0">
                        <a:solidFill>
                          <a:schemeClr val="tx1"/>
                        </a:solidFill>
                        <a:latin typeface="Frutiger LT Com 65 Bold" panose="020B0803030504020204" pitchFamily="34" charset="0"/>
                      </a:endParaRPr>
                    </a:p>
                  </a:txBody>
                  <a:tcPr marT="216000" marB="36000" anchor="ctr"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r>
                        <a:rPr lang="de-DE" sz="1200" b="1" i="0" kern="1200" dirty="0" err="1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Latency</a:t>
                      </a:r>
                      <a:r>
                        <a:rPr lang="de-DE" sz="1200" b="1" i="0" kern="1200" dirty="0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200" b="1" i="0" kern="1200" dirty="0" err="1">
                          <a:solidFill>
                            <a:schemeClr val="tx1"/>
                          </a:solidFill>
                          <a:effectLst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Requirement</a:t>
                      </a:r>
                      <a:endParaRPr lang="de-DE" sz="1200" b="1" i="0" kern="1200" dirty="0">
                        <a:solidFill>
                          <a:schemeClr val="tx1"/>
                        </a:solidFill>
                        <a:effectLst/>
                        <a:latin typeface="Frutiger LT Com 65 Bold" panose="020B0803030504020204" pitchFamily="34" charset="0"/>
                        <a:ea typeface="+mn-ea"/>
                        <a:cs typeface="+mn-cs"/>
                      </a:endParaRPr>
                    </a:p>
                  </a:txBody>
                  <a:tcPr marR="0" marT="216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0000"/>
                        </a:lnSpc>
                      </a:pPr>
                      <a:endParaRPr lang="de-DE" sz="1200" dirty="0">
                        <a:solidFill>
                          <a:schemeClr val="tx1"/>
                        </a:solidFill>
                        <a:latin typeface="Frutiger LT Com 65 Bold" panose="020B0803030504020204" pitchFamily="34" charset="0"/>
                      </a:endParaRPr>
                    </a:p>
                  </a:txBody>
                  <a:tcPr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Expected</a:t>
                      </a:r>
                      <a:r>
                        <a:rPr kumimoji="0" lang="de-DE" sz="1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65 Bold" panose="020B0803030504020204" pitchFamily="34" charset="0"/>
                          <a:ea typeface="+mn-ea"/>
                          <a:cs typeface="+mn-cs"/>
                        </a:rPr>
                        <a:t> Data Rate</a:t>
                      </a:r>
                    </a:p>
                  </a:txBody>
                  <a:tcPr marR="0" marT="21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396463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Remote Monitoring</a:t>
                      </a:r>
                      <a:endParaRPr lang="de-DE" sz="1200" b="0" i="0" dirty="0">
                        <a:solidFill>
                          <a:schemeClr val="tx1"/>
                        </a:solidFill>
                        <a:latin typeface="Frutiger LT Com 45 Light" panose="020B0303030504020204" pitchFamily="34" charset="77"/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&lt; 10 </a:t>
                      </a:r>
                      <a:r>
                        <a:rPr lang="de-DE" sz="1200" b="0" i="0" dirty="0" err="1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ms</a:t>
                      </a:r>
                      <a:endParaRPr lang="de-DE" sz="1200" b="0" i="0" dirty="0">
                        <a:solidFill>
                          <a:schemeClr val="tx1"/>
                        </a:solidFill>
                        <a:effectLst/>
                        <a:latin typeface="Frutiger LT Com 45 Light" panose="020B0303030504020204" pitchFamily="34" charset="77"/>
                      </a:endParaRP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10377489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Remote Control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7916555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2D-LIDAR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3212442"/>
                  </a:ext>
                </a:extLst>
              </a:tr>
              <a:tr h="727406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3D-LIDAR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DL ≥ 1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(</a:t>
                      </a: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Ouster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) UL ≥ 300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(Leica) UL ≥ 500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3802340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Radar 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≥    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≥ 100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4036468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Cameras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DL   ≥     1 Mbps</a:t>
                      </a:r>
                    </a:p>
                    <a:p>
                      <a:pPr algn="r">
                        <a:lnSpc>
                          <a:spcPct val="110000"/>
                        </a:lnSpc>
                      </a:pPr>
                      <a:r>
                        <a:rPr lang="de-DE" sz="1200" b="0" i="0" dirty="0">
                          <a:solidFill>
                            <a:schemeClr val="tx1"/>
                          </a:solidFill>
                          <a:effectLst/>
                          <a:latin typeface="Frutiger LT Com 45 Light" panose="020B0303030504020204" pitchFamily="34" charset="77"/>
                        </a:rPr>
                        <a:t>UL : 8 - 48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E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147051"/>
                  </a:ext>
                </a:extLst>
              </a:tr>
              <a:tr h="513673">
                <a:tc>
                  <a:txBody>
                    <a:bodyPr/>
                    <a:lstStyle/>
                    <a:p>
                      <a:pPr marL="0" marR="0" indent="0" algn="l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Voice </a:t>
                      </a:r>
                      <a:r>
                        <a:rPr kumimoji="0" lang="de-DE" sz="12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over</a:t>
                      </a: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 IP</a:t>
                      </a:r>
                      <a:endParaRPr lang="de-DE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108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0 000 000</a:t>
                      </a:r>
                    </a:p>
                  </a:txBody>
                  <a:tcPr marL="108000" marR="0" marT="72000" marB="360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b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DL: 5 − 25 Mbps</a:t>
                      </a:r>
                    </a:p>
                    <a:p>
                      <a:pPr marL="0" marR="0" lvl="0" indent="0" algn="r" defTabSz="403671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e-DE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Frutiger LT Com 45 Light" panose="020B0303030504020204" pitchFamily="34" charset="77"/>
                          <a:ea typeface="+mn-ea"/>
                          <a:cs typeface="+mn-cs"/>
                        </a:rPr>
                        <a:t>UL: 5 − 25 Mbps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5B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2006680"/>
                  </a:ext>
                </a:extLst>
              </a:tr>
            </a:tbl>
          </a:graphicData>
        </a:graphic>
      </p:graphicFrame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CA47E7F-303A-4B91-BA6E-B16E090670DD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1309947" y="6455836"/>
            <a:ext cx="864000" cy="123111"/>
          </a:xfrm>
        </p:spPr>
        <p:txBody>
          <a:bodyPr/>
          <a:lstStyle/>
          <a:p>
            <a:fld id="{6D185C14-702E-4170-8CEF-8CE9AB5F4F69}" type="datetime1">
              <a:rPr lang="de-DE" noProof="0" smtClean="0"/>
              <a:t>29.06.2023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83AEFE3-5476-430A-8C96-5A242B21F986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297897" y="6455836"/>
            <a:ext cx="2952000" cy="123111"/>
          </a:xfrm>
        </p:spPr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5CEBFFE0-E175-40E2-A982-C2CFED6F9180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33178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0"/>
            <a:ext cx="7226299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4" name="Picture 3" descr="A picture containing text, map, diagram, atlas&#10;&#10;Description automatically generated">
            <a:extLst>
              <a:ext uri="{FF2B5EF4-FFF2-40B4-BE49-F238E27FC236}">
                <a16:creationId xmlns:a16="http://schemas.microsoft.com/office/drawing/2014/main" id="{F38B4946-EA85-6DEA-5686-A11E9BF0F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793289"/>
            <a:ext cx="6743700" cy="3766292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4"/>
            <a:ext cx="3201193" cy="4034310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Characteristics</a:t>
            </a:r>
            <a:r>
              <a:rPr lang="de-DE" dirty="0">
                <a:solidFill>
                  <a:srgbClr val="005B7F"/>
                </a:solidFill>
              </a:rPr>
              <a:t>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Approximately</a:t>
            </a:r>
            <a:r>
              <a:rPr lang="de-DE" dirty="0"/>
              <a:t> 700 </a:t>
            </a:r>
            <a:r>
              <a:rPr lang="de-DE" dirty="0" err="1"/>
              <a:t>meters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Wi-Fi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Test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Latency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Throughput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Signal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Coverage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91069E-6723-A728-69C0-0B8F78F534B6}"/>
              </a:ext>
            </a:extLst>
          </p:cNvPr>
          <p:cNvSpPr txBox="1"/>
          <p:nvPr/>
        </p:nvSpPr>
        <p:spPr>
          <a:xfrm>
            <a:off x="7464425" y="555025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06853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8199" y="1546450"/>
            <a:ext cx="10993076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7D69566A-00B4-1B07-B74F-EBDC910A3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89" y="1952625"/>
            <a:ext cx="3531270" cy="3512239"/>
          </a:xfrm>
          <a:prstGeom prst="rect">
            <a:avLst/>
          </a:prstGeom>
        </p:spPr>
      </p:pic>
      <p:pic>
        <p:nvPicPr>
          <p:cNvPr id="13" name="Picture 12" descr="A picture containing clothing, person, blue-collar worker, workwear&#10;&#10;Description automatically generated">
            <a:extLst>
              <a:ext uri="{FF2B5EF4-FFF2-40B4-BE49-F238E27FC236}">
                <a16:creationId xmlns:a16="http://schemas.microsoft.com/office/drawing/2014/main" id="{CCC85539-E320-2067-2557-74C509304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9" y="1947740"/>
            <a:ext cx="3531270" cy="35171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873E40D-EB94-AEC0-00A6-4A50B5BBD89A}"/>
              </a:ext>
            </a:extLst>
          </p:cNvPr>
          <p:cNvGrpSpPr/>
          <p:nvPr/>
        </p:nvGrpSpPr>
        <p:grpSpPr>
          <a:xfrm>
            <a:off x="9136496" y="1865383"/>
            <a:ext cx="1684442" cy="3623390"/>
            <a:chOff x="9045218" y="1841474"/>
            <a:chExt cx="1684442" cy="3623390"/>
          </a:xfrm>
        </p:grpSpPr>
        <p:pic>
          <p:nvPicPr>
            <p:cNvPr id="17" name="Picture 16" descr="A picture containing antenna, cable, pole&#10;&#10;Description automatically generated">
              <a:extLst>
                <a:ext uri="{FF2B5EF4-FFF2-40B4-BE49-F238E27FC236}">
                  <a16:creationId xmlns:a16="http://schemas.microsoft.com/office/drawing/2014/main" id="{334010BD-CB29-5B3A-BD0E-47A8C068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853" y="3781425"/>
              <a:ext cx="1192222" cy="1683439"/>
            </a:xfrm>
            <a:prstGeom prst="rect">
              <a:avLst/>
            </a:prstGeom>
          </p:spPr>
        </p:pic>
        <p:pic>
          <p:nvPicPr>
            <p:cNvPr id="1026" name="Picture 2" descr="Industrial LTE Router, GPS, WLAN MILESIGHT UR75-L04EU-G-W">
              <a:extLst>
                <a:ext uri="{FF2B5EF4-FFF2-40B4-BE49-F238E27FC236}">
                  <a16:creationId xmlns:a16="http://schemas.microsoft.com/office/drawing/2014/main" id="{1B11BE13-9C81-9CE3-C86C-4824679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218" y="1841474"/>
              <a:ext cx="1684442" cy="1684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532FBE7-DB28-D031-6F94-8E10A2863999}"/>
              </a:ext>
            </a:extLst>
          </p:cNvPr>
          <p:cNvSpPr txBox="1"/>
          <p:nvPr/>
        </p:nvSpPr>
        <p:spPr>
          <a:xfrm>
            <a:off x="10875941" y="342900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[2]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EAC4C3-7E02-950C-2595-B53A13E4D94E}"/>
              </a:ext>
            </a:extLst>
          </p:cNvPr>
          <p:cNvSpPr txBox="1"/>
          <p:nvPr/>
        </p:nvSpPr>
        <p:spPr>
          <a:xfrm>
            <a:off x="10875941" y="5311550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8539919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75A033-A840-A9A1-48E5-EFDD6EFB8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008" y="1829603"/>
            <a:ext cx="6674264" cy="37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3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018369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en-US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046915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8555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B80ED-84AD-BF02-81DE-03DE5789F7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7"/>
          <a:stretch/>
        </p:blipFill>
        <p:spPr>
          <a:xfrm>
            <a:off x="2188979" y="1817758"/>
            <a:ext cx="7814042" cy="37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5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4C964-86D0-65AE-FE75-0872D2204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2" t="1110"/>
          <a:stretch/>
        </p:blipFill>
        <p:spPr>
          <a:xfrm>
            <a:off x="2188980" y="1833575"/>
            <a:ext cx="7814042" cy="37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5905501" y="685800"/>
            <a:ext cx="5210174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668C1-6122-9CA5-81CC-296491AD9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438" y="859960"/>
            <a:ext cx="4772300" cy="4772300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5326971"/>
          </a:xfrm>
        </p:spPr>
        <p:txBody>
          <a:bodyPr/>
          <a:lstStyle/>
          <a:p>
            <a:r>
              <a:rPr lang="en-US" dirty="0">
                <a:solidFill>
                  <a:srgbClr val="005B7F"/>
                </a:solidFill>
              </a:rPr>
              <a:t>What do these results mean?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Signal quality x distance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Most consistent: M1 and M4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Best connectivity: average -64,83 dBm (M5)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Distribution reason: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Location of the server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Geometry of the walls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Physical barriers and metallic structures</a:t>
            </a:r>
          </a:p>
          <a:p>
            <a:pPr lvl="5">
              <a:lnSpc>
                <a:spcPct val="150000"/>
              </a:lnSpc>
            </a:pPr>
            <a:r>
              <a:rPr lang="en-US" dirty="0"/>
              <a:t>Penetration loss, multi-path fading</a:t>
            </a:r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Latency requirement           </a:t>
            </a:r>
            <a:r>
              <a:rPr lang="en-US" b="1" dirty="0">
                <a:solidFill>
                  <a:srgbClr val="179C7D"/>
                </a:solidFill>
              </a:rPr>
              <a:t>X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 dirty="0"/>
              <a:t>Throughput requirement    </a:t>
            </a:r>
            <a:r>
              <a:rPr lang="en-US" sz="600" dirty="0"/>
              <a:t> </a:t>
            </a:r>
            <a:r>
              <a:rPr lang="en-US" b="0" i="0" dirty="0">
                <a:solidFill>
                  <a:srgbClr val="179C7D"/>
                </a:solidFill>
                <a:effectLst/>
                <a:latin typeface="Google Sans"/>
              </a:rPr>
              <a:t>✔</a:t>
            </a:r>
            <a:endParaRPr lang="en-US" dirty="0">
              <a:solidFill>
                <a:srgbClr val="179C7D"/>
              </a:solidFill>
            </a:endParaRPr>
          </a:p>
          <a:p>
            <a:pPr marL="360000" lvl="5" indent="0">
              <a:lnSpc>
                <a:spcPct val="150000"/>
              </a:lnSpc>
              <a:buNone/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  <a:p>
            <a:pPr lvl="5">
              <a:lnSpc>
                <a:spcPct val="15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351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6267449" y="685800"/>
            <a:ext cx="4495801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4680640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How will these results be enhanced?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Installation of 5G</a:t>
            </a:r>
          </a:p>
          <a:p>
            <a:pPr lvl="5">
              <a:lnSpc>
                <a:spcPct val="150000"/>
              </a:lnSpc>
            </a:pPr>
            <a:r>
              <a:rPr lang="en-US"/>
              <a:t>Efficient architecture</a:t>
            </a:r>
          </a:p>
          <a:p>
            <a:pPr lvl="5">
              <a:lnSpc>
                <a:spcPct val="150000"/>
              </a:lnSpc>
            </a:pPr>
            <a:r>
              <a:rPr lang="en-US"/>
              <a:t>Reliable network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Leaky Feeder cables</a:t>
            </a:r>
          </a:p>
          <a:p>
            <a:pPr lvl="5">
              <a:lnSpc>
                <a:spcPct val="150000"/>
              </a:lnSpc>
            </a:pPr>
            <a:r>
              <a:rPr lang="en-US"/>
              <a:t>Similar to an antenna</a:t>
            </a:r>
          </a:p>
          <a:p>
            <a:pPr lvl="5">
              <a:lnSpc>
                <a:spcPct val="150000"/>
              </a:lnSpc>
            </a:pPr>
            <a:r>
              <a:rPr lang="en-US"/>
              <a:t>Improve propagation</a:t>
            </a:r>
          </a:p>
          <a:p>
            <a:pPr lvl="5">
              <a:lnSpc>
                <a:spcPct val="150000"/>
              </a:lnSpc>
            </a:pPr>
            <a:r>
              <a:rPr lang="en-US"/>
              <a:t>Better signal quality</a:t>
            </a:r>
          </a:p>
          <a:p>
            <a:pPr lvl="5">
              <a:lnSpc>
                <a:spcPct val="150000"/>
              </a:lnSpc>
            </a:pPr>
            <a:r>
              <a:rPr lang="en-US"/>
              <a:t>Consistent network</a:t>
            </a:r>
          </a:p>
          <a:p>
            <a:pPr lvl="5">
              <a:lnSpc>
                <a:spcPct val="150000"/>
              </a:lnSpc>
            </a:pPr>
            <a:r>
              <a:rPr lang="en-US"/>
              <a:t>Penetration loss, multi-path fading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pic>
        <p:nvPicPr>
          <p:cNvPr id="2050" name="Picture 2" descr="Microsoft Azure Marketplace">
            <a:extLst>
              <a:ext uri="{FF2B5EF4-FFF2-40B4-BE49-F238E27FC236}">
                <a16:creationId xmlns:a16="http://schemas.microsoft.com/office/drawing/2014/main" id="{E19CF5A0-4648-9B87-A2CA-806C12EF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10" y="899687"/>
            <a:ext cx="4027356" cy="22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onnector, cable&#10;&#10;Description automatically generated with medium confidence">
            <a:extLst>
              <a:ext uri="{FF2B5EF4-FFF2-40B4-BE49-F238E27FC236}">
                <a16:creationId xmlns:a16="http://schemas.microsoft.com/office/drawing/2014/main" id="{BDFC7FBC-1E8D-81C4-A966-02ACD14B4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09" y="3332683"/>
            <a:ext cx="4027357" cy="22653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EF7930-2862-0CB7-9D4F-3B5436D40BBC}"/>
              </a:ext>
            </a:extLst>
          </p:cNvPr>
          <p:cNvSpPr txBox="1"/>
          <p:nvPr/>
        </p:nvSpPr>
        <p:spPr>
          <a:xfrm>
            <a:off x="10554955" y="3059986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[4]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95BA8E-00C9-63AA-4A9D-72C650509BEC}"/>
              </a:ext>
            </a:extLst>
          </p:cNvPr>
          <p:cNvSpPr txBox="1"/>
          <p:nvPr/>
        </p:nvSpPr>
        <p:spPr>
          <a:xfrm>
            <a:off x="10552370" y="5551353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42817062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1"/>
            <a:ext cx="7226299" cy="3654199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3"/>
            <a:ext cx="3201193" cy="4357475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Characteristics: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Autonomous Machinery use case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 uRLLC, eMBB, and mMTC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Task and safety monitoring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5G setup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Test parameters:</a:t>
            </a:r>
          </a:p>
          <a:p>
            <a:pPr lvl="5">
              <a:lnSpc>
                <a:spcPct val="150000"/>
              </a:lnSpc>
            </a:pPr>
            <a:r>
              <a:rPr lang="en-US"/>
              <a:t>Latency</a:t>
            </a:r>
          </a:p>
          <a:p>
            <a:pPr lvl="5">
              <a:lnSpc>
                <a:spcPct val="150000"/>
              </a:lnSpc>
            </a:pPr>
            <a:r>
              <a:rPr lang="en-US"/>
              <a:t>Throughput</a:t>
            </a:r>
          </a:p>
          <a:p>
            <a:pPr lvl="5">
              <a:lnSpc>
                <a:spcPct val="150000"/>
              </a:lnSpc>
            </a:pPr>
            <a:r>
              <a:rPr lang="en-US"/>
              <a:t>Signal quality</a:t>
            </a:r>
          </a:p>
          <a:p>
            <a:pPr lvl="5">
              <a:lnSpc>
                <a:spcPct val="150000"/>
              </a:lnSpc>
            </a:pPr>
            <a:r>
              <a:rPr lang="en-US"/>
              <a:t>Coverage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75EC-B0CB-B849-3364-5F7B3EA8A9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5" t="3402"/>
          <a:stretch/>
        </p:blipFill>
        <p:spPr>
          <a:xfrm>
            <a:off x="744350" y="1816213"/>
            <a:ext cx="6696450" cy="311467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0"/>
              </a:prst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543A5FC-CAEE-3715-5AD1-C9C271316E56}"/>
              </a:ext>
            </a:extLst>
          </p:cNvPr>
          <p:cNvSpPr txBox="1"/>
          <p:nvPr/>
        </p:nvSpPr>
        <p:spPr>
          <a:xfrm>
            <a:off x="7466005" y="4930887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[6]</a:t>
            </a:r>
          </a:p>
        </p:txBody>
      </p:sp>
    </p:spTree>
    <p:extLst>
      <p:ext uri="{BB962C8B-B14F-4D97-AF65-F5344CB8AC3E}">
        <p14:creationId xmlns:p14="http://schemas.microsoft.com/office/powerpoint/2010/main" val="196902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6250" y="1546450"/>
            <a:ext cx="788670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aerial photography, bird's-eye view, map, playground&#10;&#10;Description automatically generated">
            <a:extLst>
              <a:ext uri="{FF2B5EF4-FFF2-40B4-BE49-F238E27FC236}">
                <a16:creationId xmlns:a16="http://schemas.microsoft.com/office/drawing/2014/main" id="{7472F8AE-C3C7-1BAD-375E-3D80B7222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9" y="1824908"/>
            <a:ext cx="7221722" cy="3703053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FEF7FEA-4B17-9C08-2E3B-A99F8EED3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3387979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5G in Campus Melaten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5G Antennas in dark blue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Outside network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Distance: ~300m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Coverage in turquoise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Omni-antenna installation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Fiber cables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58E404-4FDD-C6C7-E3BB-3ECA53DA95D5}"/>
              </a:ext>
            </a:extLst>
          </p:cNvPr>
          <p:cNvSpPr txBox="1"/>
          <p:nvPr/>
        </p:nvSpPr>
        <p:spPr>
          <a:xfrm>
            <a:off x="8126854" y="5540285"/>
            <a:ext cx="198772" cy="23814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>
              <a:lnSpc>
                <a:spcPts val="1960"/>
              </a:lnSpc>
              <a:buClr>
                <a:schemeClr val="accent1"/>
              </a:buClr>
            </a:pPr>
            <a:r>
              <a:rPr lang="de-DE" sz="1400" dirty="0"/>
              <a:t>[7]</a:t>
            </a:r>
          </a:p>
        </p:txBody>
      </p:sp>
    </p:spTree>
    <p:extLst>
      <p:ext uri="{BB962C8B-B14F-4D97-AF65-F5344CB8AC3E}">
        <p14:creationId xmlns:p14="http://schemas.microsoft.com/office/powerpoint/2010/main" val="15767400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urban design, map, aerial photography, bird's-eye view&#10;&#10;Description automatically generated">
            <a:extLst>
              <a:ext uri="{FF2B5EF4-FFF2-40B4-BE49-F238E27FC236}">
                <a16:creationId xmlns:a16="http://schemas.microsoft.com/office/drawing/2014/main" id="{D42F837B-141F-B907-972B-C33630E0D9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30" y="1843466"/>
            <a:ext cx="7331873" cy="3665937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2741648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Latency and throughput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Ping and iperf3 tests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WNC and Quectel setup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Two different ping tests (network controller and device)</a:t>
            </a:r>
          </a:p>
          <a:p>
            <a:pPr marL="360000" lvl="5" indent="0">
              <a:lnSpc>
                <a:spcPct val="150000"/>
              </a:lnSpc>
              <a:buNone/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325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2741648"/>
          </a:xfrm>
        </p:spPr>
        <p:txBody>
          <a:bodyPr/>
          <a:lstStyle/>
          <a:p>
            <a:r>
              <a:rPr lang="en-US" dirty="0">
                <a:solidFill>
                  <a:srgbClr val="005B7F"/>
                </a:solidFill>
              </a:rPr>
              <a:t>Latency</a:t>
            </a:r>
            <a:r>
              <a:rPr lang="de-DE" dirty="0">
                <a:solidFill>
                  <a:srgbClr val="005B7F"/>
                </a:solidFill>
              </a:rPr>
              <a:t> and </a:t>
            </a:r>
            <a:r>
              <a:rPr lang="en-US" dirty="0">
                <a:solidFill>
                  <a:srgbClr val="005B7F"/>
                </a:solidFill>
              </a:rPr>
              <a:t>throughput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Ping and iperf3 </a:t>
            </a:r>
            <a:r>
              <a:rPr lang="de-DE" dirty="0" err="1"/>
              <a:t>tests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WNC and </a:t>
            </a:r>
            <a:r>
              <a:rPr lang="de-DE" dirty="0" err="1"/>
              <a:t>Quectel</a:t>
            </a:r>
            <a:r>
              <a:rPr lang="de-DE" dirty="0"/>
              <a:t>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Two</a:t>
            </a:r>
            <a:r>
              <a:rPr lang="de-DE" dirty="0"/>
              <a:t> different ping </a:t>
            </a:r>
            <a:r>
              <a:rPr lang="de-DE" dirty="0" err="1"/>
              <a:t>tests</a:t>
            </a:r>
            <a:r>
              <a:rPr lang="de-DE" dirty="0"/>
              <a:t> (network </a:t>
            </a:r>
            <a:r>
              <a:rPr lang="de-DE" dirty="0" err="1"/>
              <a:t>controller</a:t>
            </a:r>
            <a:r>
              <a:rPr lang="de-DE" dirty="0"/>
              <a:t> and </a:t>
            </a:r>
            <a:r>
              <a:rPr lang="de-DE" dirty="0" err="1"/>
              <a:t>device</a:t>
            </a:r>
            <a:r>
              <a:rPr lang="de-DE" dirty="0"/>
              <a:t>)</a:t>
            </a:r>
          </a:p>
          <a:p>
            <a:pPr marL="360000" lvl="5" indent="0">
              <a:lnSpc>
                <a:spcPct val="150000"/>
              </a:lnSpc>
              <a:buNone/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53271D-D028-B841-1586-3B06FEB54B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8" y="2675947"/>
            <a:ext cx="7191819" cy="200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416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86001F-8DD6-57C6-C59B-C6376557B4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8979" y="1807837"/>
            <a:ext cx="7814042" cy="37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35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14461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2B88A-0BE1-B1C6-ABBE-35E59402A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89648" y="1794979"/>
            <a:ext cx="7812703" cy="37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67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466C0C-826B-F357-B11F-179EBC5D9D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7360" y="1794979"/>
            <a:ext cx="7877279" cy="3762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045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86165" y="1546450"/>
            <a:ext cx="7855404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91BE5C-8F18-CE2E-1A76-EB1EB26369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930" y="1794001"/>
            <a:ext cx="7331873" cy="3764867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1DE42C0A-0115-D3D3-A4B7-6AC7C6C5666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3387979"/>
          </a:xfrm>
        </p:spPr>
        <p:txBody>
          <a:bodyPr/>
          <a:lstStyle/>
          <a:p>
            <a:r>
              <a:rPr lang="en-US">
                <a:solidFill>
                  <a:srgbClr val="005B7F"/>
                </a:solidFill>
              </a:rPr>
              <a:t>Rohde &amp; Schwartz test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Walkink test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Around 10 minutes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Signal quality results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Poor network connection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en-US"/>
              <a:t>Influence of containers, metals and machinery</a:t>
            </a:r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  <a:p>
            <a:pPr lvl="5">
              <a:lnSpc>
                <a:spcPct val="150000"/>
              </a:lnSpc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849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2369975" y="1469059"/>
            <a:ext cx="7287208" cy="4427887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A51B23-9B98-734D-7660-92B0105560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6335" y="1698027"/>
            <a:ext cx="6734488" cy="396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4661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82357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en-US" sz="1400" kern="1200" noProof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en-US" sz="16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en-US" sz="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en-US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6491240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Outcomes and </a:t>
            </a:r>
            <a:r>
              <a:rPr lang="de-DE" dirty="0" err="1">
                <a:solidFill>
                  <a:srgbClr val="669DB2"/>
                </a:solidFill>
              </a:rPr>
              <a:t>future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work</a:t>
            </a:r>
            <a:endParaRPr lang="en-US" dirty="0">
              <a:solidFill>
                <a:srgbClr val="669DB2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F19B62B-478B-0FF7-7974-2B299D479254}"/>
              </a:ext>
            </a:extLst>
          </p:cNvPr>
          <p:cNvGrpSpPr/>
          <p:nvPr/>
        </p:nvGrpSpPr>
        <p:grpSpPr>
          <a:xfrm>
            <a:off x="563317" y="1614195"/>
            <a:ext cx="7899551" cy="778128"/>
            <a:chOff x="563317" y="1614195"/>
            <a:chExt cx="7899551" cy="778128"/>
          </a:xfrm>
        </p:grpSpPr>
        <p:sp>
          <p:nvSpPr>
            <p:cNvPr id="16" name="Rechteck 15">
              <a:extLst>
                <a:ext uri="{FF2B5EF4-FFF2-40B4-BE49-F238E27FC236}">
                  <a16:creationId xmlns:a16="http://schemas.microsoft.com/office/drawing/2014/main" id="{3F02AE69-12F0-4AF7-A789-99ACC1F59EDA}"/>
                </a:ext>
              </a:extLst>
            </p:cNvPr>
            <p:cNvSpPr>
              <a:spLocks/>
            </p:cNvSpPr>
            <p:nvPr/>
          </p:nvSpPr>
          <p:spPr bwMode="gray">
            <a:xfrm>
              <a:off x="909149" y="1614195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540000" tIns="72000" rIns="72000" bIns="72000" rtlCol="0" anchor="ctr"/>
            <a:lstStyle/>
            <a:p>
              <a:pPr>
                <a:lnSpc>
                  <a:spcPct val="110000"/>
                </a:lnSpc>
              </a:pPr>
              <a:r>
                <a:rPr lang="en-US" sz="1400" dirty="0"/>
                <a:t>As predicted, the results did not meet the expectations due to the installation of the 5G system, especially concerning latency.</a:t>
              </a:r>
              <a:endParaRPr lang="de-DE" sz="1400" dirty="0"/>
            </a:p>
          </p:txBody>
        </p:sp>
        <p:sp>
          <p:nvSpPr>
            <p:cNvPr id="20" name="Gleichschenkliges Dreieck 19">
              <a:extLst>
                <a:ext uri="{FF2B5EF4-FFF2-40B4-BE49-F238E27FC236}">
                  <a16:creationId xmlns:a16="http://schemas.microsoft.com/office/drawing/2014/main" id="{22401DC5-C6D9-4924-8B1A-ECE966164C49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501977" y="1675538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7831B97-E609-64F5-A866-23625FB11F67}"/>
              </a:ext>
            </a:extLst>
          </p:cNvPr>
          <p:cNvGrpSpPr/>
          <p:nvPr/>
        </p:nvGrpSpPr>
        <p:grpSpPr>
          <a:xfrm>
            <a:off x="1608864" y="2740329"/>
            <a:ext cx="7899550" cy="778128"/>
            <a:chOff x="1608864" y="2740329"/>
            <a:chExt cx="7899550" cy="778128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E616D0F-8737-4E03-8542-E6A68FD7CB00}"/>
                </a:ext>
              </a:extLst>
            </p:cNvPr>
            <p:cNvSpPr>
              <a:spLocks/>
            </p:cNvSpPr>
            <p:nvPr/>
          </p:nvSpPr>
          <p:spPr bwMode="gray">
            <a:xfrm>
              <a:off x="1954695" y="2740329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In further testing, results should improve as a consequence of the new setup in both scenarios.</a:t>
              </a:r>
            </a:p>
          </p:txBody>
        </p:sp>
        <p:sp>
          <p:nvSpPr>
            <p:cNvPr id="21" name="Gleichschenkliges Dreieck 20">
              <a:extLst>
                <a:ext uri="{FF2B5EF4-FFF2-40B4-BE49-F238E27FC236}">
                  <a16:creationId xmlns:a16="http://schemas.microsoft.com/office/drawing/2014/main" id="{54103742-23AA-4FEF-BCC9-A460D57DF6A3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1547524" y="2801672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5E4F67D-766C-5B25-DE02-8A633CFA5DBA}"/>
              </a:ext>
            </a:extLst>
          </p:cNvPr>
          <p:cNvGrpSpPr/>
          <p:nvPr/>
        </p:nvGrpSpPr>
        <p:grpSpPr>
          <a:xfrm>
            <a:off x="2654492" y="3866463"/>
            <a:ext cx="7899551" cy="778128"/>
            <a:chOff x="2654492" y="3866463"/>
            <a:chExt cx="7899551" cy="778128"/>
          </a:xfrm>
        </p:grpSpPr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2D38C6E7-4F92-4015-9A63-FCF29E2E39E3}"/>
                </a:ext>
              </a:extLst>
            </p:cNvPr>
            <p:cNvSpPr>
              <a:spLocks/>
            </p:cNvSpPr>
            <p:nvPr/>
          </p:nvSpPr>
          <p:spPr bwMode="gray">
            <a:xfrm>
              <a:off x="3000324" y="3866463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It was possible to analyze the influence of several parameters, such as metal machinery, structures, and the geometry of the walls.</a:t>
              </a:r>
            </a:p>
          </p:txBody>
        </p:sp>
        <p:sp>
          <p:nvSpPr>
            <p:cNvPr id="22" name="Gleichschenkliges Dreieck 21">
              <a:extLst>
                <a:ext uri="{FF2B5EF4-FFF2-40B4-BE49-F238E27FC236}">
                  <a16:creationId xmlns:a16="http://schemas.microsoft.com/office/drawing/2014/main" id="{A3FE1FF2-19C7-46DE-8A75-FB38CF0226F1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2593152" y="3927806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F7ACC7E-33A4-07BF-07D7-8549436859EC}"/>
              </a:ext>
            </a:extLst>
          </p:cNvPr>
          <p:cNvGrpSpPr/>
          <p:nvPr/>
        </p:nvGrpSpPr>
        <p:grpSpPr>
          <a:xfrm>
            <a:off x="3718772" y="4992597"/>
            <a:ext cx="7899550" cy="778128"/>
            <a:chOff x="3718772" y="4992597"/>
            <a:chExt cx="7899550" cy="778128"/>
          </a:xfrm>
        </p:grpSpPr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B058B048-9FD2-4BF7-9965-AC83109E8A38}"/>
                </a:ext>
              </a:extLst>
            </p:cNvPr>
            <p:cNvSpPr>
              <a:spLocks/>
            </p:cNvSpPr>
            <p:nvPr/>
          </p:nvSpPr>
          <p:spPr bwMode="gray">
            <a:xfrm>
              <a:off x="4064603" y="4992597"/>
              <a:ext cx="7553719" cy="778127"/>
            </a:xfrm>
            <a:prstGeom prst="rect">
              <a:avLst/>
            </a:prstGeom>
            <a:solidFill>
              <a:srgbClr val="E5EEF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rot="0" spcFirstLastPara="0" vertOverflow="overflow" horzOverflow="overflow" vert="horz" wrap="square" lIns="540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dirty="0"/>
                <a:t>It would be interesting to conduct measurements at each stage of the installation process for a better understanding of the impact of each component. </a:t>
              </a:r>
            </a:p>
          </p:txBody>
        </p:sp>
        <p:sp>
          <p:nvSpPr>
            <p:cNvPr id="23" name="Gleichschenkliges Dreieck 22">
              <a:extLst>
                <a:ext uri="{FF2B5EF4-FFF2-40B4-BE49-F238E27FC236}">
                  <a16:creationId xmlns:a16="http://schemas.microsoft.com/office/drawing/2014/main" id="{6D4DEF1A-7C8E-4CBA-A648-DE42E73D8F52}"/>
                </a:ext>
              </a:extLst>
            </p:cNvPr>
            <p:cNvSpPr>
              <a:spLocks/>
            </p:cNvSpPr>
            <p:nvPr/>
          </p:nvSpPr>
          <p:spPr bwMode="gray">
            <a:xfrm rot="5400000">
              <a:off x="3657432" y="5053940"/>
              <a:ext cx="778125" cy="655446"/>
            </a:xfrm>
            <a:prstGeom prst="triangle">
              <a:avLst/>
            </a:prstGeom>
            <a:solidFill>
              <a:schemeClr val="accent2"/>
            </a:solidFill>
            <a:ln w="9525">
              <a:noFill/>
              <a:round/>
              <a:headEnd type="arrow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vert270" rtlCol="0" anchor="ctr"/>
            <a:lstStyle/>
            <a:p>
              <a:pPr algn="ctr"/>
              <a:r>
                <a:rPr lang="de-DE" dirty="0">
                  <a:solidFill>
                    <a:schemeClr val="bg1"/>
                  </a:solidFill>
                  <a:latin typeface="+mj-lt"/>
                </a:rPr>
                <a:t>4</a:t>
              </a:r>
            </a:p>
          </p:txBody>
        </p:sp>
      </p:grpSp>
      <p:sp>
        <p:nvSpPr>
          <p:cNvPr id="4" name="Datumsplatzhalter 2">
            <a:extLst>
              <a:ext uri="{FF2B5EF4-FFF2-40B4-BE49-F238E27FC236}">
                <a16:creationId xmlns:a16="http://schemas.microsoft.com/office/drawing/2014/main" id="{783105E5-1E58-80C7-C0C9-4620F1650754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5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B70A5D5E-A97F-04FA-19CE-04740049E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1B0D08EA-AE50-5D0E-331A-D9E4B81E3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ußzeilenplatzhalter 3">
            <a:extLst>
              <a:ext uri="{FF2B5EF4-FFF2-40B4-BE49-F238E27FC236}">
                <a16:creationId xmlns:a16="http://schemas.microsoft.com/office/drawing/2014/main" id="{5BA3045C-42A5-3054-681C-46026D46A5A1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59274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C0E5993-181F-9186-47CA-C8B0B71007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2782097"/>
            <a:ext cx="11233149" cy="862095"/>
          </a:xfrm>
        </p:spPr>
        <p:txBody>
          <a:bodyPr/>
          <a:lstStyle/>
          <a:p>
            <a:pPr algn="ctr"/>
            <a:r>
              <a:rPr lang="de-DE" sz="5400" dirty="0" err="1"/>
              <a:t>Obrigada</a:t>
            </a:r>
            <a:r>
              <a:rPr lang="de-DE" sz="5400" dirty="0"/>
              <a:t> · </a:t>
            </a:r>
            <a:r>
              <a:rPr lang="de-DE" sz="5400" dirty="0" err="1"/>
              <a:t>Thank</a:t>
            </a:r>
            <a:r>
              <a:rPr lang="de-DE" sz="5400" dirty="0"/>
              <a:t> </a:t>
            </a:r>
            <a:r>
              <a:rPr lang="de-DE" sz="5400" dirty="0" err="1"/>
              <a:t>you</a:t>
            </a:r>
            <a:r>
              <a:rPr lang="de-DE" sz="5400" dirty="0"/>
              <a:t> · Vielen Dank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0FDD1-727D-99E8-180C-4BB9B0A39957}"/>
              </a:ext>
            </a:extLst>
          </p:cNvPr>
          <p:cNvSpPr/>
          <p:nvPr/>
        </p:nvSpPr>
        <p:spPr>
          <a:xfrm>
            <a:off x="9189527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C0184659-E82E-3EA8-5ED2-F743E3DFA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1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 UFBA | Brands of the World™ | Download vector logos and logotypes">
            <a:extLst>
              <a:ext uri="{FF2B5EF4-FFF2-40B4-BE49-F238E27FC236}">
                <a16:creationId xmlns:a16="http://schemas.microsoft.com/office/drawing/2014/main" id="{67BA9A17-1E7F-DF32-AFF3-A1ADF8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2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platzhalter 2">
            <a:extLst>
              <a:ext uri="{FF2B5EF4-FFF2-40B4-BE49-F238E27FC236}">
                <a16:creationId xmlns:a16="http://schemas.microsoft.com/office/drawing/2014/main" id="{4C05DCD8-D173-5494-DE9B-903F64FFF0FA}"/>
              </a:ext>
            </a:extLst>
          </p:cNvPr>
          <p:cNvSpPr txBox="1">
            <a:spLocks/>
          </p:cNvSpPr>
          <p:nvPr/>
        </p:nvSpPr>
        <p:spPr bwMode="gray">
          <a:xfrm>
            <a:off x="923731" y="3644043"/>
            <a:ext cx="2640564" cy="4469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 err="1"/>
              <a:t>pela</a:t>
            </a:r>
            <a:r>
              <a:rPr lang="de-DE" sz="2800" dirty="0"/>
              <a:t> </a:t>
            </a:r>
            <a:r>
              <a:rPr lang="de-DE" sz="2800" dirty="0" err="1"/>
              <a:t>aten</a:t>
            </a:r>
            <a:r>
              <a:rPr lang="pt-BR" sz="2800" dirty="0"/>
              <a:t>ção</a:t>
            </a:r>
            <a:endParaRPr lang="de-DE" sz="28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561D68A-149A-5FAA-BD5C-AE75B4F8ABF4}"/>
              </a:ext>
            </a:extLst>
          </p:cNvPr>
          <p:cNvSpPr txBox="1">
            <a:spLocks/>
          </p:cNvSpPr>
          <p:nvPr/>
        </p:nvSpPr>
        <p:spPr bwMode="gray">
          <a:xfrm>
            <a:off x="4170784" y="3642796"/>
            <a:ext cx="2995126" cy="4469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DE" sz="2800" dirty="0" err="1"/>
              <a:t>for</a:t>
            </a:r>
            <a:r>
              <a:rPr lang="de-DE" sz="2800" dirty="0"/>
              <a:t> </a:t>
            </a:r>
            <a:r>
              <a:rPr lang="de-DE" sz="2800" dirty="0" err="1"/>
              <a:t>your</a:t>
            </a:r>
            <a:r>
              <a:rPr lang="de-DE" sz="2800" dirty="0"/>
              <a:t> </a:t>
            </a:r>
            <a:r>
              <a:rPr lang="de-DE" sz="2800" dirty="0" err="1"/>
              <a:t>attention</a:t>
            </a:r>
            <a:endParaRPr lang="de-DE" sz="2800" dirty="0"/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631A1CCC-BD74-6F1E-B6AE-3CEB7D45E204}"/>
              </a:ext>
            </a:extLst>
          </p:cNvPr>
          <p:cNvSpPr txBox="1">
            <a:spLocks/>
          </p:cNvSpPr>
          <p:nvPr/>
        </p:nvSpPr>
        <p:spPr bwMode="gray">
          <a:xfrm>
            <a:off x="7707084" y="3644043"/>
            <a:ext cx="3768776" cy="446982"/>
          </a:xfrm>
          <a:prstGeom prst="rect">
            <a:avLst/>
          </a:prstGeom>
          <a:noFill/>
        </p:spPr>
        <p:txBody>
          <a:bodyPr vert="horz" wrap="square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rtl="0" eaLnBrk="1" latinLnBrk="0" hangingPunct="1">
              <a:spcBef>
                <a:spcPts val="0"/>
              </a:spcBef>
              <a:spcAft>
                <a:spcPts val="0"/>
              </a:spcAft>
            </a:pPr>
            <a:r>
              <a:rPr lang="de-DE" sz="2800" b="0" kern="1200" dirty="0">
                <a:solidFill>
                  <a:srgbClr val="FFFFFF"/>
                </a:solidFill>
                <a:effectLst/>
                <a:latin typeface="Frutiger LT Com 45 Light" panose="020B0303030504020204" pitchFamily="34" charset="0"/>
                <a:ea typeface="+mn-ea"/>
                <a:cs typeface="+mn-cs"/>
              </a:rPr>
              <a:t>für Ihre Aufmerksamkeit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4683062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E2F95-86F1-FED2-68EF-8417BEE85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74858"/>
            <a:ext cx="5790746" cy="4254242"/>
          </a:xfrm>
        </p:spPr>
        <p:txBody>
          <a:bodyPr/>
          <a:lstStyle/>
          <a:p>
            <a:pPr algn="just"/>
            <a:r>
              <a:rPr lang="de-DE" sz="1200" dirty="0"/>
              <a:t>[1] IPT, F. Anwendungsfeld Bergbau - Lastenheft. Report. Forschungszentrum Jülich. 2021. Internal </a:t>
            </a:r>
            <a:r>
              <a:rPr lang="de-DE" sz="1200" dirty="0" err="1"/>
              <a:t>document</a:t>
            </a:r>
            <a:r>
              <a:rPr lang="de-DE" sz="1200" dirty="0"/>
              <a:t>. </a:t>
            </a:r>
          </a:p>
          <a:p>
            <a:endParaRPr lang="de-DE" sz="1200" dirty="0"/>
          </a:p>
          <a:p>
            <a:r>
              <a:rPr lang="de-DE" sz="1200" dirty="0"/>
              <a:t>[2] REICHELT. Industrial LTE Router. 2023.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[3] AMAZON. </a:t>
            </a:r>
            <a:r>
              <a:rPr lang="de-DE" sz="1200" dirty="0" err="1"/>
              <a:t>BrosTrend</a:t>
            </a:r>
            <a:r>
              <a:rPr lang="de-DE" sz="1200" dirty="0"/>
              <a:t> AX1800.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[4] ERICSSON. Ericsson Private 5G System. </a:t>
            </a:r>
            <a:r>
              <a:rPr lang="de-DE" sz="1200" dirty="0" err="1"/>
              <a:t>Available</a:t>
            </a:r>
            <a:r>
              <a:rPr lang="de-DE" sz="1200" dirty="0"/>
              <a:t>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endParaRPr lang="de-DE" sz="1200" dirty="0"/>
          </a:p>
          <a:p>
            <a:pPr algn="just"/>
            <a:r>
              <a:rPr lang="de-DE" sz="1200" dirty="0"/>
              <a:t>[5] </a:t>
            </a:r>
            <a:r>
              <a:rPr lang="en-US" sz="1200" dirty="0"/>
              <a:t>BEDFORD, M. D. et al. Low-cost leaky feeder communication for mines rescue. 2020. Available at &lt;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endParaRPr lang="de-DE" sz="1200" dirty="0"/>
          </a:p>
          <a:p>
            <a:r>
              <a:rPr lang="de-DE" sz="1200" dirty="0"/>
              <a:t>[6] [a] </a:t>
            </a:r>
            <a:r>
              <a:rPr lang="en-US" sz="1200" dirty="0"/>
              <a:t>BROKK. BROKK 170 demolition robot. 2022. Available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pPr algn="just"/>
            <a:r>
              <a:rPr lang="de-DE" sz="1200" dirty="0"/>
              <a:t>     [b] DOOSAN, E. Hyundai </a:t>
            </a:r>
            <a:r>
              <a:rPr lang="de-DE" sz="1200" dirty="0" err="1"/>
              <a:t>Doosan</a:t>
            </a:r>
            <a:r>
              <a:rPr lang="de-DE" sz="1200" dirty="0"/>
              <a:t> </a:t>
            </a:r>
            <a:r>
              <a:rPr lang="de-DE" sz="1200" dirty="0" err="1"/>
              <a:t>infracore</a:t>
            </a:r>
            <a:r>
              <a:rPr lang="de-DE" sz="1200" dirty="0"/>
              <a:t> </a:t>
            </a:r>
            <a:r>
              <a:rPr lang="de-DE" sz="1200" dirty="0" err="1"/>
              <a:t>construction</a:t>
            </a:r>
            <a:r>
              <a:rPr lang="de-DE" sz="1200" dirty="0"/>
              <a:t> </a:t>
            </a:r>
            <a:r>
              <a:rPr lang="de-DE" sz="1200" dirty="0" err="1"/>
              <a:t>equipment</a:t>
            </a:r>
            <a:r>
              <a:rPr lang="de-DE" sz="1200" dirty="0"/>
              <a:t>. 2022. </a:t>
            </a:r>
            <a:r>
              <a:rPr lang="de-DE" sz="1200" dirty="0" err="1"/>
              <a:t>Available</a:t>
            </a:r>
            <a:endParaRPr lang="de-DE" sz="1200" dirty="0"/>
          </a:p>
          <a:p>
            <a:pPr algn="just"/>
            <a:r>
              <a:rPr lang="de-DE" sz="1200" dirty="0"/>
              <a:t>         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de-DE" sz="1200" dirty="0"/>
              <a:t>&gt;.</a:t>
            </a:r>
          </a:p>
          <a:p>
            <a:r>
              <a:rPr lang="de-DE" sz="1200" dirty="0"/>
              <a:t>     [c] </a:t>
            </a:r>
            <a:r>
              <a:rPr lang="en-US" sz="1200" dirty="0"/>
              <a:t>MICROSOFT. Flat Icon PowerPoint Library. 2023.</a:t>
            </a:r>
          </a:p>
          <a:p>
            <a:r>
              <a:rPr lang="de-DE" sz="1200" dirty="0"/>
              <a:t>     [d] </a:t>
            </a:r>
            <a:r>
              <a:rPr lang="en-US" sz="1200" dirty="0"/>
              <a:t>ROBOTICS, U. </a:t>
            </a:r>
            <a:r>
              <a:rPr lang="en-US" sz="1200" dirty="0" err="1"/>
              <a:t>Innok</a:t>
            </a:r>
            <a:r>
              <a:rPr lang="en-US" sz="1200" dirty="0"/>
              <a:t> Robotics INDUROS. 2022. Available at &lt;</a:t>
            </a:r>
            <a:r>
              <a:rPr lang="de-DE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</a:p>
          <a:p>
            <a:endParaRPr lang="de-DE" sz="1200" dirty="0"/>
          </a:p>
          <a:p>
            <a:pPr algn="just"/>
            <a:r>
              <a:rPr lang="de-DE" sz="1200" dirty="0"/>
              <a:t>[7] </a:t>
            </a:r>
            <a:r>
              <a:rPr lang="en-US" sz="1200" dirty="0"/>
              <a:t>EUROPE, G. I. C. OUTDOOR COVERAGE – CAMPUS MELATEN AACHEN. 2023. Available at &lt;</a:t>
            </a:r>
            <a:r>
              <a:rPr 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</a:t>
            </a:r>
            <a:r>
              <a:rPr lang="en-US" sz="1200" dirty="0"/>
              <a:t>&gt;.</a:t>
            </a:r>
            <a:endParaRPr lang="de-DE" sz="1200" dirty="0"/>
          </a:p>
          <a:p>
            <a:endParaRPr lang="de-DE" sz="120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A7BEAF8F-268B-9E0A-F03B-7A0F2ABF86B0}"/>
              </a:ext>
            </a:extLst>
          </p:cNvPr>
          <p:cNvSpPr txBox="1">
            <a:spLocks/>
          </p:cNvSpPr>
          <p:nvPr/>
        </p:nvSpPr>
        <p:spPr bwMode="gray">
          <a:xfrm>
            <a:off x="479425" y="655185"/>
            <a:ext cx="5916612" cy="1011239"/>
          </a:xfrm>
          <a:prstGeom prst="rect">
            <a:avLst/>
          </a:prstGeom>
          <a:noFill/>
        </p:spPr>
        <p:txBody>
          <a:bodyPr vert="horz" lIns="0" tIns="0" rIns="0" bIns="0" rtlCol="0" anchor="t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3200" b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35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416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References</a:t>
            </a:r>
          </a:p>
          <a:p>
            <a:pPr lvl="1"/>
            <a:r>
              <a:rPr lang="de-DE" dirty="0"/>
              <a:t>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38B465-545D-9078-CF85-AEE031F51ACD}"/>
              </a:ext>
            </a:extLst>
          </p:cNvPr>
          <p:cNvSpPr/>
          <p:nvPr/>
        </p:nvSpPr>
        <p:spPr>
          <a:xfrm>
            <a:off x="9189528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13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D7A593B-07F0-7F4A-4A81-0322DEB403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2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LOGO UFBA | Brands of the World™ | Download vector logos and logotypes">
            <a:extLst>
              <a:ext uri="{FF2B5EF4-FFF2-40B4-BE49-F238E27FC236}">
                <a16:creationId xmlns:a16="http://schemas.microsoft.com/office/drawing/2014/main" id="{C465212D-038C-D058-A3FE-5DB459839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3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07849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D6B3D6-26AD-4771-7BE9-00DB5F2481EF}"/>
              </a:ext>
            </a:extLst>
          </p:cNvPr>
          <p:cNvSpPr/>
          <p:nvPr/>
        </p:nvSpPr>
        <p:spPr>
          <a:xfrm>
            <a:off x="9189528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1700213"/>
            <a:ext cx="5916612" cy="3602909"/>
          </a:xfrm>
        </p:spPr>
        <p:txBody>
          <a:bodyPr/>
          <a:lstStyle/>
          <a:p>
            <a:r>
              <a:rPr lang="de-DE" dirty="0"/>
              <a:t>Contact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Luiza Souza </a:t>
            </a:r>
            <a:r>
              <a:rPr lang="de-DE" dirty="0" err="1"/>
              <a:t>Simões</a:t>
            </a:r>
            <a:endParaRPr lang="de-DE" dirty="0"/>
          </a:p>
          <a:p>
            <a:pPr lvl="2"/>
            <a:endParaRPr lang="de-DE" sz="600" dirty="0"/>
          </a:p>
          <a:p>
            <a:pPr lvl="2"/>
            <a:r>
              <a:rPr lang="de-DE" dirty="0"/>
              <a:t>Tel. +49 1575 3510058</a:t>
            </a:r>
          </a:p>
          <a:p>
            <a:pPr lvl="2"/>
            <a:r>
              <a:rPr lang="de-DE" dirty="0"/>
              <a:t>Tel. +55 71 981814845</a:t>
            </a:r>
          </a:p>
          <a:p>
            <a:pPr lvl="2"/>
            <a:endParaRPr lang="de-DE" sz="100" dirty="0"/>
          </a:p>
          <a:p>
            <a:pPr lvl="2"/>
            <a:r>
              <a:rPr lang="de-DE" dirty="0"/>
              <a:t>luizassimoes@hotmail.com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Fraunhofer IPT</a:t>
            </a:r>
          </a:p>
          <a:p>
            <a:pPr lvl="3"/>
            <a:r>
              <a:rPr lang="de-DE" dirty="0"/>
              <a:t>Steinbachstraße 17</a:t>
            </a:r>
          </a:p>
          <a:p>
            <a:pPr lvl="3"/>
            <a:r>
              <a:rPr lang="de-DE" dirty="0"/>
              <a:t>52074 Aachen</a:t>
            </a:r>
          </a:p>
          <a:p>
            <a:pPr lvl="3"/>
            <a:r>
              <a:rPr lang="de-DE" dirty="0"/>
              <a:t>www.fraunhofer.de</a:t>
            </a:r>
          </a:p>
        </p:txBody>
      </p:sp>
      <p:pic>
        <p:nvPicPr>
          <p:cNvPr id="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293997-A745-D24C-73CD-1B53ED9F1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2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02387427-A22B-B179-36CF-71CA6562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3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52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61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944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324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134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38554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From 1G to 5G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51807" y="1363650"/>
            <a:ext cx="10088384" cy="4189893"/>
            <a:chOff x="1051807" y="1543762"/>
            <a:chExt cx="10088384" cy="418989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35"/>
            <a:stretch/>
          </p:blipFill>
          <p:spPr>
            <a:xfrm>
              <a:off x="1051808" y="1543762"/>
              <a:ext cx="10088383" cy="2016854"/>
            </a:xfrm>
            <a:prstGeom prst="rect">
              <a:avLst/>
            </a:prstGeom>
          </p:spPr>
        </p:pic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66"/>
            <a:stretch/>
          </p:blipFill>
          <p:spPr>
            <a:xfrm>
              <a:off x="1051807" y="3673241"/>
              <a:ext cx="10088383" cy="2060414"/>
            </a:xfrm>
            <a:prstGeom prst="rect">
              <a:avLst/>
            </a:prstGeom>
          </p:spPr>
        </p:pic>
      </p:grp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77741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Evolution of wireless communication [Image]. In: 5G – Capabilities and potentials. Fraunhofer IPT.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2330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The 5G.NAMICO project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pic>
        <p:nvPicPr>
          <p:cNvPr id="41986" name="Picture 2" descr="Home | 5G NAM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9" y="1545540"/>
            <a:ext cx="10356291" cy="3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63956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The 5G.NAMICO project logo [Image]. In: RWTH Aachen University. Available at: https://5g.namico.rwth-aachen.de.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05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30531_Fraunhofer_IPT_Master-16-9_Vorlage.pptx" id="{55ABF1B0-63C9-45CC-8F93-16CFF2B53B6B}" vid="{9243FDA3-76D7-4C91-B906-3214CD402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1bbaafe-4832-41f7-a6cc-ac2835cb900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D42AA5F4068B6A449F3C4DAA707E85D5" ma:contentTypeVersion="12" ma:contentTypeDescription="Ein neues Dokument erstellen." ma:contentTypeScope="" ma:versionID="5b679c21700ee1122da9e2f5331c8919">
  <xsd:schema xmlns:xsd="http://www.w3.org/2001/XMLSchema" xmlns:xs="http://www.w3.org/2001/XMLSchema" xmlns:p="http://schemas.microsoft.com/office/2006/metadata/properties" xmlns:ns3="42c298ca-cb77-42ed-8a8d-9c6987d1aee3" xmlns:ns4="e1bbaafe-4832-41f7-a6cc-ac2835cb9000" targetNamespace="http://schemas.microsoft.com/office/2006/metadata/properties" ma:root="true" ma:fieldsID="d7ebb40280d5151a499ee5835fb17861" ns3:_="" ns4:_="">
    <xsd:import namespace="42c298ca-cb77-42ed-8a8d-9c6987d1aee3"/>
    <xsd:import namespace="e1bbaafe-4832-41f7-a6cc-ac2835cb900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2c298ca-cb77-42ed-8a8d-9c6987d1aee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bbaafe-4832-41f7-a6cc-ac2835cb900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A1C18B-1C2C-4DA4-B0C4-A7DF631EEBAE}">
  <ds:schemaRefs>
    <ds:schemaRef ds:uri="http://schemas.microsoft.com/office/2006/documentManagement/types"/>
    <ds:schemaRef ds:uri="e1bbaafe-4832-41f7-a6cc-ac2835cb9000"/>
    <ds:schemaRef ds:uri="http://purl.org/dc/terms/"/>
    <ds:schemaRef ds:uri="http://purl.org/dc/elements/1.1/"/>
    <ds:schemaRef ds:uri="http://schemas.openxmlformats.org/package/2006/metadata/core-properties"/>
    <ds:schemaRef ds:uri="http://www.w3.org/XML/1998/namespace"/>
    <ds:schemaRef ds:uri="42c298ca-cb77-42ed-8a8d-9c6987d1aee3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2A8DACD-96BD-4D07-B6CE-C81FE108B3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3072CB3-FBC0-4953-9181-A4A73773C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2c298ca-cb77-42ed-8a8d-9c6987d1aee3"/>
    <ds:schemaRef ds:uri="e1bbaafe-4832-41f7-a6cc-ac2835cb900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201201_IPT_Design1</Template>
  <TotalTime>0</TotalTime>
  <Words>2002</Words>
  <Application>Microsoft Office PowerPoint</Application>
  <PresentationFormat>Widescreen</PresentationFormat>
  <Paragraphs>473</Paragraphs>
  <Slides>38</Slides>
  <Notes>13</Notes>
  <HiddenSlides>2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9" baseType="lpstr">
      <vt:lpstr>Arial</vt:lpstr>
      <vt:lpstr>Calibri</vt:lpstr>
      <vt:lpstr>Frutiger LT Com 45 Light</vt:lpstr>
      <vt:lpstr>Frutiger LT Com 65 Bold</vt:lpstr>
      <vt:lpstr>Frutiger LT Com 75 Black</vt:lpstr>
      <vt:lpstr>Google Sans</vt:lpstr>
      <vt:lpstr>Open Sans Semibold</vt:lpstr>
      <vt:lpstr>Söhne</vt:lpstr>
      <vt:lpstr>Wingdings</vt:lpstr>
      <vt:lpstr>Fraunhofer_Master_16-9</vt:lpstr>
      <vt:lpstr>think-cell Folie</vt:lpstr>
      <vt:lpstr>PowerPoint Presentation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The Evolution of Wireless Connectivity</vt:lpstr>
      <vt:lpstr>The Evolution of Wireless Connectivity</vt:lpstr>
      <vt:lpstr>Table of Contents</vt:lpstr>
      <vt:lpstr>Definition of the Study Problem</vt:lpstr>
      <vt:lpstr>Table of Contents</vt:lpstr>
      <vt:lpstr>Contextualization</vt:lpstr>
      <vt:lpstr>Contextualization</vt:lpstr>
      <vt:lpstr>Table of Contents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Table of Contents</vt:lpstr>
      <vt:lpstr>Conclusion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Souza Simoes, Luiza</dc:creator>
  <cp:lastModifiedBy>Souza Simoes, Luiza</cp:lastModifiedBy>
  <cp:revision>16</cp:revision>
  <dcterms:created xsi:type="dcterms:W3CDTF">2023-06-21T08:08:28Z</dcterms:created>
  <dcterms:modified xsi:type="dcterms:W3CDTF">2023-06-29T15:05:14Z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0x010100D42AA5F4068B6A449F3C4DAA707E85D5</vt:lpwstr>
  </property>
</Properties>
</file>